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87" r:id="rId4"/>
    <p:sldId id="288" r:id="rId5"/>
    <p:sldId id="296" r:id="rId6"/>
    <p:sldId id="281" r:id="rId7"/>
    <p:sldId id="290" r:id="rId8"/>
    <p:sldId id="267" r:id="rId9"/>
    <p:sldId id="295" r:id="rId10"/>
    <p:sldId id="297" r:id="rId11"/>
    <p:sldId id="266" r:id="rId12"/>
    <p:sldId id="285" r:id="rId13"/>
    <p:sldId id="282" r:id="rId14"/>
    <p:sldId id="289" r:id="rId15"/>
    <p:sldId id="257" r:id="rId16"/>
    <p:sldId id="258" r:id="rId17"/>
    <p:sldId id="268" r:id="rId18"/>
    <p:sldId id="284" r:id="rId19"/>
    <p:sldId id="259" r:id="rId20"/>
    <p:sldId id="261" r:id="rId21"/>
    <p:sldId id="262" r:id="rId22"/>
    <p:sldId id="273" r:id="rId23"/>
    <p:sldId id="272" r:id="rId24"/>
    <p:sldId id="292" r:id="rId25"/>
    <p:sldId id="291" r:id="rId26"/>
    <p:sldId id="260" r:id="rId27"/>
    <p:sldId id="279" r:id="rId28"/>
    <p:sldId id="286" r:id="rId29"/>
    <p:sldId id="280" r:id="rId30"/>
    <p:sldId id="263" r:id="rId31"/>
    <p:sldId id="264" r:id="rId32"/>
    <p:sldId id="274" r:id="rId33"/>
    <p:sldId id="275" r:id="rId34"/>
    <p:sldId id="293" r:id="rId35"/>
    <p:sldId id="276" r:id="rId36"/>
    <p:sldId id="299" r:id="rId37"/>
    <p:sldId id="29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6880-FB71-45F8-BAFA-0A12D65120EA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C59A-3A71-4615-B1A6-997841A7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6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6880-FB71-45F8-BAFA-0A12D65120EA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C59A-3A71-4615-B1A6-997841A7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6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6880-FB71-45F8-BAFA-0A12D65120EA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C59A-3A71-4615-B1A6-997841A7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44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6880-FB71-45F8-BAFA-0A12D65120EA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C59A-3A71-4615-B1A6-997841A7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5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6880-FB71-45F8-BAFA-0A12D65120EA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C59A-3A71-4615-B1A6-997841A7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8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6880-FB71-45F8-BAFA-0A12D65120EA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C59A-3A71-4615-B1A6-997841A7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1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6880-FB71-45F8-BAFA-0A12D65120EA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C59A-3A71-4615-B1A6-997841A7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2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6880-FB71-45F8-BAFA-0A12D65120EA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C59A-3A71-4615-B1A6-997841A7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1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6880-FB71-45F8-BAFA-0A12D65120EA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C59A-3A71-4615-B1A6-997841A7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0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6880-FB71-45F8-BAFA-0A12D65120EA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C59A-3A71-4615-B1A6-997841A7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96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6880-FB71-45F8-BAFA-0A12D65120EA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C59A-3A71-4615-B1A6-997841A7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4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96880-FB71-45F8-BAFA-0A12D65120EA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7C59A-3A71-4615-B1A6-997841A7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33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1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73427" y="305880"/>
            <a:ext cx="813593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33" tIns="42666" rIns="85333" bIns="42666">
            <a:spAutoFit/>
          </a:bodyPr>
          <a:lstStyle>
            <a:lvl1pPr defTabSz="852488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Tahoma" pitchFamily="34" charset="0"/>
              </a:defRPr>
            </a:lvl1pPr>
            <a:lvl2pPr marL="427038" indent="-265113" defTabSz="852488" eaLnBrk="0" hangingPunct="0">
              <a:spcBef>
                <a:spcPct val="2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852488" indent="-214313" defTabSz="852488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279525" indent="-214313" defTabSz="852488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Tahoma" pitchFamily="34" charset="0"/>
              </a:defRPr>
            </a:lvl4pPr>
            <a:lvl5pPr marL="1706563" indent="-212725" defTabSz="852488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Tahoma" pitchFamily="34" charset="0"/>
              </a:defRPr>
            </a:lvl5pPr>
            <a:lvl6pPr marL="2163763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Tahoma" pitchFamily="34" charset="0"/>
              </a:defRPr>
            </a:lvl6pPr>
            <a:lvl7pPr marL="2620963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Tahoma" pitchFamily="34" charset="0"/>
              </a:defRPr>
            </a:lvl7pPr>
            <a:lvl8pPr marL="3078163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Tahoma" pitchFamily="34" charset="0"/>
              </a:defRPr>
            </a:lvl8pPr>
            <a:lvl9pPr marL="3535363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solidFill>
                  <a:schemeClr val="hlink"/>
                </a:solidFill>
                <a:latin typeface="Times New Roman" pitchFamily="18" charset="0"/>
              </a:rPr>
              <a:t>БЕГЛОВА СВЕТЛАНА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100" b="1" dirty="0">
                <a:solidFill>
                  <a:schemeClr val="hlink"/>
                </a:solidFill>
                <a:latin typeface="Times New Roman" pitchFamily="18" charset="0"/>
              </a:rPr>
              <a:t>АЛЛЮРЫ ЛОШАДЕЙ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84293" y="5373216"/>
            <a:ext cx="3092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Занятие 3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9" y="1562249"/>
            <a:ext cx="3672409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2"/>
          <a:stretch/>
        </p:blipFill>
        <p:spPr>
          <a:xfrm>
            <a:off x="179513" y="505524"/>
            <a:ext cx="8720132" cy="5517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0755" y="1628800"/>
            <a:ext cx="42484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4000" dirty="0" smtClean="0"/>
          </a:p>
          <a:p>
            <a:pPr algn="r"/>
            <a:r>
              <a:rPr lang="ru-RU" sz="4000" dirty="0" smtClean="0"/>
              <a:t>Трот</a:t>
            </a:r>
          </a:p>
          <a:p>
            <a:pPr algn="r"/>
            <a:r>
              <a:rPr lang="ru-RU" sz="4000" dirty="0" smtClean="0"/>
              <a:t>Размашка</a:t>
            </a:r>
          </a:p>
          <a:p>
            <a:pPr algn="r"/>
            <a:r>
              <a:rPr lang="ru-RU" sz="4000" dirty="0" smtClean="0"/>
              <a:t>Резвая</a:t>
            </a:r>
          </a:p>
          <a:p>
            <a:pPr algn="r"/>
            <a:r>
              <a:rPr lang="ru-RU" sz="4000" dirty="0" smtClean="0"/>
              <a:t>Сбой</a:t>
            </a:r>
          </a:p>
          <a:p>
            <a:pPr algn="r"/>
            <a:r>
              <a:rPr lang="ru-RU" sz="4000" dirty="0" smtClean="0"/>
              <a:t>Проскачка</a:t>
            </a:r>
          </a:p>
          <a:p>
            <a:pPr algn="r"/>
            <a:r>
              <a:rPr lang="ru-RU" sz="4000" dirty="0" smtClean="0"/>
              <a:t>Притолочка Прихватка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0058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/>
              <a:t>Рамки лошади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ru-RU" i="1" dirty="0"/>
              <a:t>а </a:t>
            </a:r>
            <a:r>
              <a:rPr lang="ru-RU" i="1" dirty="0" smtClean="0"/>
              <a:t>- </a:t>
            </a:r>
            <a:r>
              <a:rPr lang="ru-RU" dirty="0"/>
              <a:t>на прибавленной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рыси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i="1" dirty="0" smtClean="0"/>
              <a:t>б - </a:t>
            </a:r>
            <a:r>
              <a:rPr lang="ru-RU" dirty="0"/>
              <a:t>на среди рыси; 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i="1" dirty="0" smtClean="0"/>
              <a:t>в </a:t>
            </a:r>
            <a:r>
              <a:rPr lang="ru-RU" dirty="0" smtClean="0"/>
              <a:t>- </a:t>
            </a:r>
            <a:r>
              <a:rPr lang="ru-RU" dirty="0"/>
              <a:t>на собранной рыси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81583"/>
            <a:ext cx="3387088" cy="615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рыси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400447"/>
            <a:ext cx="2657475" cy="18764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63500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80"/>
            <a:ext cx="6096000" cy="457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55" y="548680"/>
            <a:ext cx="2711523" cy="18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95904"/>
            <a:ext cx="4005846" cy="407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630" y="904156"/>
            <a:ext cx="6624363" cy="5325988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48275" y="3326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Выступление по выездке. </a:t>
            </a:r>
          </a:p>
          <a:p>
            <a:pPr algn="l"/>
            <a:endParaRPr lang="ru-RU" b="1" dirty="0"/>
          </a:p>
          <a:p>
            <a:pPr algn="l"/>
            <a:endParaRPr lang="ru-RU" b="1" dirty="0" smtClean="0"/>
          </a:p>
          <a:p>
            <a:pPr algn="l"/>
            <a:endParaRPr lang="ru-RU" b="1" dirty="0"/>
          </a:p>
          <a:p>
            <a:pPr algn="l"/>
            <a:endParaRPr lang="ru-RU" b="1" dirty="0" smtClean="0"/>
          </a:p>
          <a:p>
            <a:pPr algn="l"/>
            <a:endParaRPr lang="ru-RU" b="1" dirty="0"/>
          </a:p>
          <a:p>
            <a:pPr algn="l"/>
            <a:endParaRPr lang="ru-RU" b="1" dirty="0" smtClean="0"/>
          </a:p>
          <a:p>
            <a:pPr algn="l"/>
            <a:endParaRPr lang="ru-RU" b="1" dirty="0"/>
          </a:p>
          <a:p>
            <a:pPr algn="l"/>
            <a:r>
              <a:rPr lang="ru-RU" b="1" dirty="0" smtClean="0"/>
              <a:t>Найди 8 ошибок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578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ИНОХОДЬ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быстрый </a:t>
            </a:r>
            <a:r>
              <a:rPr lang="ru-RU" dirty="0" smtClean="0"/>
              <a:t>симметричный двухтактный </a:t>
            </a:r>
            <a:r>
              <a:rPr lang="ru-RU" i="1" dirty="0" smtClean="0"/>
              <a:t>аллюр </a:t>
            </a:r>
            <a:r>
              <a:rPr lang="ru-RU" dirty="0"/>
              <a:t>с </a:t>
            </a:r>
            <a:r>
              <a:rPr lang="ru-RU" dirty="0" smtClean="0"/>
              <a:t>двух копытным боковым </a:t>
            </a:r>
            <a:r>
              <a:rPr lang="ru-RU" dirty="0" err="1"/>
              <a:t>опиранием</a:t>
            </a:r>
            <a:r>
              <a:rPr lang="ru-RU" dirty="0"/>
              <a:t> и фазой </a:t>
            </a:r>
            <a:r>
              <a:rPr lang="ru-RU" dirty="0" smtClean="0"/>
              <a:t>свободного </a:t>
            </a:r>
            <a:r>
              <a:rPr lang="ru-RU" dirty="0"/>
              <a:t>полета. </a:t>
            </a:r>
            <a:endParaRPr lang="ru-RU" dirty="0" smtClean="0"/>
          </a:p>
          <a:p>
            <a:r>
              <a:rPr lang="ru-RU" dirty="0" smtClean="0"/>
              <a:t>Передняя </a:t>
            </a:r>
            <a:r>
              <a:rPr lang="ru-RU" dirty="0"/>
              <a:t>и задняя конечности одной стороны одно временно опускаются и ступают на землю, а противоположная пари в это время выносится </a:t>
            </a:r>
            <a:r>
              <a:rPr lang="ru-RU" dirty="0" smtClean="0"/>
              <a:t>вперед. </a:t>
            </a:r>
          </a:p>
          <a:p>
            <a:r>
              <a:rPr lang="ru-RU" dirty="0" smtClean="0"/>
              <a:t>Длина </a:t>
            </a:r>
            <a:r>
              <a:rPr lang="ru-RU" dirty="0"/>
              <a:t>шага </a:t>
            </a:r>
            <a:r>
              <a:rPr lang="ru-RU" dirty="0" smtClean="0"/>
              <a:t>лошади </a:t>
            </a:r>
            <a:r>
              <a:rPr lang="ru-RU" dirty="0"/>
              <a:t>при </a:t>
            </a:r>
            <a:r>
              <a:rPr lang="ru-RU" dirty="0" smtClean="0"/>
              <a:t>иноходи </a:t>
            </a:r>
            <a:r>
              <a:rPr lang="ru-RU" dirty="0"/>
              <a:t>меньше, чем при </a:t>
            </a:r>
            <a:r>
              <a:rPr lang="ru-RU" i="1" dirty="0"/>
              <a:t>рыси, </a:t>
            </a:r>
            <a:r>
              <a:rPr lang="ru-RU" dirty="0"/>
              <a:t>но скорость движения может быть больше из-за </a:t>
            </a:r>
            <a:r>
              <a:rPr lang="ru-RU" dirty="0" smtClean="0"/>
              <a:t>свойственного иноходи </a:t>
            </a:r>
            <a:r>
              <a:rPr lang="ru-RU" dirty="0"/>
              <a:t>более частого переступания,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1670991" cy="167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Схема движения лошади на иноходи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1-</a:t>
            </a:r>
            <a:r>
              <a:rPr lang="ru-RU" sz="2800" i="1" dirty="0" smtClean="0"/>
              <a:t>2 </a:t>
            </a:r>
            <a:r>
              <a:rPr lang="ru-RU" sz="2800" dirty="0" smtClean="0"/>
              <a:t>- </a:t>
            </a:r>
            <a:r>
              <a:rPr lang="ru-RU" sz="2800" dirty="0"/>
              <a:t>последовательность </a:t>
            </a:r>
            <a:r>
              <a:rPr lang="ru-RU" sz="2800" dirty="0" smtClean="0"/>
              <a:t>перемещения </a:t>
            </a:r>
            <a:r>
              <a:rPr lang="ru-RU" sz="2800" dirty="0"/>
              <a:t>конечностей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92" l="0" r="99315">
                        <a14:foregroundMark x1="856" y1="63380" x2="8733" y2="29108"/>
                        <a14:foregroundMark x1="62500" y1="36620" x2="54795" y2="29577"/>
                        <a14:foregroundMark x1="60274" y1="17371" x2="60274" y2="17371"/>
                        <a14:foregroundMark x1="10959" y1="77934" x2="7021" y2="93897"/>
                        <a14:foregroundMark x1="61986" y1="56808" x2="52226" y2="92019"/>
                        <a14:foregroundMark x1="27740" y1="73709" x2="35103" y2="73709"/>
                        <a14:backgroundMark x1="856" y1="27230" x2="22089" y2="1408"/>
                        <a14:backgroundMark x1="54452" y1="2817" x2="93322" y2="3756"/>
                        <a14:backgroundMark x1="1199" y1="71831" x2="3938" y2="92488"/>
                        <a14:backgroundMark x1="50171" y1="33333" x2="41096" y2="60094"/>
                        <a14:backgroundMark x1="53938" y1="36620" x2="58562" y2="30986"/>
                        <a14:backgroundMark x1="65582" y1="26291" x2="65582" y2="26291"/>
                        <a14:backgroundMark x1="58733" y1="92488" x2="65068" y2="68545"/>
                        <a14:backgroundMark x1="9760" y1="93897" x2="15068" y2="71831"/>
                        <a14:backgroundMark x1="23973" y1="94836" x2="20719" y2="59624"/>
                        <a14:backgroundMark x1="70548" y1="70423" x2="70548" y2="70423"/>
                        <a14:backgroundMark x1="70548" y1="70423" x2="71575" y2="74648"/>
                        <a14:backgroundMark x1="7192" y1="93427" x2="7192" y2="93427"/>
                        <a14:backgroundMark x1="55822" y1="29577" x2="55822" y2="29577"/>
                        <a14:backgroundMark x1="52055" y1="27700" x2="52055" y2="27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61" y="2779776"/>
            <a:ext cx="7900375" cy="28814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83768" y="5199583"/>
            <a:ext cx="2678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229200"/>
            <a:ext cx="2678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95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157564" cy="4724989"/>
          </a:xfrm>
        </p:spPr>
      </p:pic>
    </p:spTree>
    <p:extLst>
      <p:ext uri="{BB962C8B-B14F-4D97-AF65-F5344CB8AC3E}">
        <p14:creationId xmlns:p14="http://schemas.microsoft.com/office/powerpoint/2010/main" val="8662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Рекорды резвости иноходцев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6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ГАЛОП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Скорость </a:t>
            </a:r>
            <a:r>
              <a:rPr lang="ru-RU" dirty="0"/>
              <a:t> </a:t>
            </a:r>
            <a:r>
              <a:rPr lang="ru-RU" dirty="0" smtClean="0"/>
              <a:t>галопа зависит </a:t>
            </a:r>
            <a:r>
              <a:rPr lang="ru-RU" dirty="0"/>
              <a:t>от </a:t>
            </a:r>
            <a:r>
              <a:rPr lang="ru-RU" dirty="0" smtClean="0"/>
              <a:t>породы</a:t>
            </a:r>
            <a:r>
              <a:rPr lang="ru-RU" dirty="0"/>
              <a:t>, </a:t>
            </a:r>
            <a:r>
              <a:rPr lang="ru-RU" dirty="0" smtClean="0"/>
              <a:t>уровня тренированности лошади </a:t>
            </a:r>
            <a:r>
              <a:rPr lang="ru-RU" dirty="0"/>
              <a:t>и внешних </a:t>
            </a:r>
            <a:r>
              <a:rPr lang="ru-RU" dirty="0" smtClean="0"/>
              <a:t>ус­ловий </a:t>
            </a:r>
            <a:r>
              <a:rPr lang="ru-RU" dirty="0"/>
              <a:t>(в среднем не более </a:t>
            </a:r>
            <a:r>
              <a:rPr lang="ru-RU" dirty="0" smtClean="0"/>
              <a:t>250-300 </a:t>
            </a:r>
            <a:r>
              <a:rPr lang="ru-RU" dirty="0"/>
              <a:t>м/мин, на скачках </a:t>
            </a:r>
            <a:r>
              <a:rPr lang="ru-RU" dirty="0" smtClean="0"/>
              <a:t>-1000 м/мин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smtClean="0"/>
              <a:t>Правилами соревнований по </a:t>
            </a:r>
            <a:r>
              <a:rPr lang="ru-RU" i="1" dirty="0"/>
              <a:t>выездке </a:t>
            </a:r>
            <a:r>
              <a:rPr lang="ru-RU" dirty="0"/>
              <a:t>предусмотрены </a:t>
            </a:r>
            <a:r>
              <a:rPr lang="ru-RU" dirty="0" smtClean="0"/>
              <a:t>собранный </a:t>
            </a:r>
            <a:r>
              <a:rPr lang="ru-RU" dirty="0"/>
              <a:t>(самый короткий и </a:t>
            </a:r>
            <a:r>
              <a:rPr lang="ru-RU" dirty="0" smtClean="0"/>
              <a:t>наиболее </a:t>
            </a:r>
            <a:r>
              <a:rPr lang="ru-RU" dirty="0"/>
              <a:t>трудный для </a:t>
            </a:r>
            <a:r>
              <a:rPr lang="ru-RU" dirty="0" smtClean="0"/>
              <a:t>лошади), рабочий, средний </a:t>
            </a:r>
            <a:r>
              <a:rPr lang="ru-RU" dirty="0"/>
              <a:t>и прибавленный </a:t>
            </a:r>
            <a:r>
              <a:rPr lang="ru-RU" dirty="0" smtClean="0"/>
              <a:t>галоп. </a:t>
            </a:r>
          </a:p>
          <a:p>
            <a:r>
              <a:rPr lang="ru-RU" dirty="0" smtClean="0"/>
              <a:t>Ско­рость </a:t>
            </a:r>
            <a:r>
              <a:rPr lang="ru-RU" dirty="0"/>
              <a:t>движения нарастает за </a:t>
            </a:r>
            <a:r>
              <a:rPr lang="ru-RU" dirty="0" smtClean="0"/>
              <a:t>счет увеличения </a:t>
            </a:r>
            <a:r>
              <a:rPr lang="ru-RU" dirty="0"/>
              <a:t>длины </a:t>
            </a:r>
            <a:r>
              <a:rPr lang="ru-RU" i="1" dirty="0"/>
              <a:t>маха </a:t>
            </a:r>
            <a:r>
              <a:rPr lang="ru-RU" dirty="0"/>
              <a:t>при </a:t>
            </a:r>
            <a:r>
              <a:rPr lang="ru-RU" dirty="0" smtClean="0"/>
              <a:t>пос­тоянной </a:t>
            </a:r>
            <a:r>
              <a:rPr lang="ru-RU" dirty="0"/>
              <a:t>частоте скачков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2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44008" cy="696025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7504" y="36098"/>
            <a:ext cx="4392488" cy="24567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Что самое сложное </a:t>
            </a:r>
          </a:p>
          <a:p>
            <a:r>
              <a:rPr lang="ru-RU" dirty="0" smtClean="0"/>
              <a:t>в выездке?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51520" y="469726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Остановить лошадь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3483" y="2492895"/>
            <a:ext cx="2120530" cy="189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38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Схема движения лошади на галопе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C8C8C8"/>
              </a:clrFrom>
              <a:clrTo>
                <a:srgbClr val="C8C8C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30313"/>
            <a:ext cx="6696744" cy="5606069"/>
          </a:xfrm>
        </p:spPr>
      </p:pic>
    </p:spTree>
    <p:extLst>
      <p:ext uri="{BB962C8B-B14F-4D97-AF65-F5344CB8AC3E}">
        <p14:creationId xmlns:p14="http://schemas.microsoft.com/office/powerpoint/2010/main" val="26358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4304506" cy="6149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280" y="731235"/>
            <a:ext cx="1456134" cy="1276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3339" y="2143201"/>
            <a:ext cx="728067" cy="698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92" y="4048869"/>
            <a:ext cx="2422931" cy="1613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43201"/>
            <a:ext cx="28575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71500"/>
            <a:ext cx="7524750" cy="5715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60232" y="5363170"/>
            <a:ext cx="2177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Фаза?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6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2628"/>
            <a:ext cx="6847498" cy="60564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12160" y="5733256"/>
            <a:ext cx="2177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Фаза?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3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026" y="0"/>
            <a:ext cx="467797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5134032" cy="385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/>
          <a:stretch/>
        </p:blipFill>
        <p:spPr>
          <a:xfrm>
            <a:off x="-7303" y="0"/>
            <a:ext cx="2710026" cy="379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6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/>
          <a:stretch/>
        </p:blipFill>
        <p:spPr>
          <a:xfrm>
            <a:off x="0" y="2858797"/>
            <a:ext cx="5580112" cy="39884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b="4784"/>
          <a:stretch/>
        </p:blipFill>
        <p:spPr>
          <a:xfrm>
            <a:off x="3910084" y="11156"/>
            <a:ext cx="5230468" cy="38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5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ГАЛОП НА ТРЕХ НОГАХ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001419"/>
          </a:xfrm>
        </p:spPr>
        <p:txBody>
          <a:bodyPr>
            <a:normAutofit/>
          </a:bodyPr>
          <a:lstStyle/>
          <a:p>
            <a:r>
              <a:rPr lang="ru-RU" dirty="0" smtClean="0"/>
              <a:t>упражнение </a:t>
            </a:r>
            <a:r>
              <a:rPr lang="ru-RU" i="1" dirty="0"/>
              <a:t>высшей школы верховой</a:t>
            </a:r>
            <a:br>
              <a:rPr lang="ru-RU" i="1" dirty="0"/>
            </a:br>
            <a:r>
              <a:rPr lang="ru-RU" i="1" dirty="0"/>
              <a:t>езды, </a:t>
            </a:r>
            <a:r>
              <a:rPr lang="ru-RU" dirty="0" smtClean="0"/>
              <a:t>искусственный </a:t>
            </a:r>
            <a:r>
              <a:rPr lang="ru-RU" dirty="0"/>
              <a:t>галоп, при </a:t>
            </a:r>
            <a:r>
              <a:rPr lang="ru-RU" dirty="0" smtClean="0"/>
              <a:t>котором одна </a:t>
            </a:r>
            <a:r>
              <a:rPr lang="ru-RU" dirty="0"/>
              <a:t>из передних ног </a:t>
            </a:r>
            <a:r>
              <a:rPr lang="ru-RU" dirty="0" smtClean="0"/>
              <a:t>лошади </a:t>
            </a:r>
            <a:r>
              <a:rPr lang="ru-RU" dirty="0"/>
              <a:t>все </a:t>
            </a:r>
            <a:r>
              <a:rPr lang="ru-RU" dirty="0" smtClean="0"/>
              <a:t>время вытянута </a:t>
            </a:r>
            <a:r>
              <a:rPr lang="ru-RU" dirty="0"/>
              <a:t>вперед и не </a:t>
            </a:r>
            <a:r>
              <a:rPr lang="ru-RU" dirty="0" smtClean="0"/>
              <a:t>касается земли</a:t>
            </a:r>
            <a:r>
              <a:rPr lang="ru-RU" dirty="0"/>
              <a:t>. Исполняется </a:t>
            </a:r>
            <a:r>
              <a:rPr lang="ru-RU" dirty="0" smtClean="0"/>
              <a:t>попеременно с левой </a:t>
            </a:r>
            <a:r>
              <a:rPr lang="ru-RU" dirty="0"/>
              <a:t>и правой ноги. В </a:t>
            </a:r>
            <a:r>
              <a:rPr lang="ru-RU" dirty="0" smtClean="0"/>
              <a:t>настоящее время демонстрируется </a:t>
            </a:r>
            <a:r>
              <a:rPr lang="ru-RU" dirty="0"/>
              <a:t>только в </a:t>
            </a:r>
            <a:r>
              <a:rPr lang="ru-RU" dirty="0" smtClean="0"/>
              <a:t>цирке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1" b="100000" l="1613" r="96452">
                        <a14:foregroundMark x1="32258" y1="39526" x2="1774" y2="50395"/>
                        <a14:foregroundMark x1="25968" y1="92292" x2="25968" y2="92292"/>
                        <a14:foregroundMark x1="28548" y1="94269" x2="28548" y2="94269"/>
                        <a14:foregroundMark x1="44839" y1="3953" x2="51613" y2="791"/>
                        <a14:foregroundMark x1="61129" y1="7905" x2="61129" y2="7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83877"/>
            <a:ext cx="3660835" cy="298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62670"/>
            <a:ext cx="7859216" cy="778098"/>
          </a:xfrm>
        </p:spPr>
        <p:txBody>
          <a:bodyPr>
            <a:normAutofit/>
          </a:bodyPr>
          <a:lstStyle/>
          <a:p>
            <a:r>
              <a:rPr lang="ru-RU" b="1" dirty="0" smtClean="0"/>
              <a:t>Галоп – скорость?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817018"/>
            <a:ext cx="3168352" cy="4065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Полевой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Манежный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Кентер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Четырехтактный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340768"/>
            <a:ext cx="2724150" cy="952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88774"/>
            <a:ext cx="1625730" cy="14546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6" y="4143375"/>
            <a:ext cx="16859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7816" cy="4869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215" y="0"/>
            <a:ext cx="4582687" cy="68683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4158" y="5301208"/>
            <a:ext cx="4259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Дисциплина?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50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593" y="692696"/>
            <a:ext cx="7859216" cy="778098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/>
              <a:t>Последовательность движений при прыжке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через </a:t>
            </a:r>
            <a:r>
              <a:rPr lang="ru-RU" b="1" dirty="0"/>
              <a:t>препятствие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2060848"/>
            <a:ext cx="3168352" cy="4065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/>
              <a:t>а</a:t>
            </a:r>
            <a:r>
              <a:rPr lang="ru-RU" i="1" dirty="0"/>
              <a:t>, б - </a:t>
            </a:r>
            <a:r>
              <a:rPr lang="ru-RU" dirty="0"/>
              <a:t>подход к </a:t>
            </a:r>
            <a:r>
              <a:rPr lang="ru-RU" dirty="0" smtClean="0"/>
              <a:t>препятствию;</a:t>
            </a:r>
          </a:p>
          <a:p>
            <a:pPr marL="0" indent="0">
              <a:buNone/>
            </a:pPr>
            <a:r>
              <a:rPr lang="ru-RU" i="1" dirty="0" smtClean="0"/>
              <a:t>в </a:t>
            </a:r>
            <a:r>
              <a:rPr lang="ru-RU" dirty="0"/>
              <a:t>- подъем на препятствие; </a:t>
            </a:r>
            <a:r>
              <a:rPr lang="ru-RU" i="1" dirty="0"/>
              <a:t>г </a:t>
            </a:r>
            <a:r>
              <a:rPr lang="ru-RU" dirty="0"/>
              <a:t>- отталкивание; 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д</a:t>
            </a:r>
            <a:r>
              <a:rPr lang="ru-RU" i="1" dirty="0"/>
              <a:t>, е - </a:t>
            </a:r>
            <a:r>
              <a:rPr lang="ru-RU" dirty="0"/>
              <a:t>фаза свободного полета;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340768"/>
            <a:ext cx="2724150" cy="952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44028"/>
            <a:ext cx="1857375" cy="1390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71" y="1124744"/>
            <a:ext cx="7743825" cy="2133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2996344"/>
            <a:ext cx="47529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ЛОШАДИ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уравновешивание лошади </a:t>
            </a:r>
            <a:r>
              <a:rPr lang="ru-RU" dirty="0"/>
              <a:t>под всадником для придания ей поло­жения, из </a:t>
            </a:r>
            <a:r>
              <a:rPr lang="ru-RU" dirty="0" smtClean="0"/>
              <a:t>которого лошадь </a:t>
            </a:r>
            <a:r>
              <a:rPr lang="ru-RU" dirty="0"/>
              <a:t>легко выполняет движение в любую сторону. </a:t>
            </a:r>
            <a:r>
              <a:rPr lang="ru-RU" dirty="0" smtClean="0"/>
              <a:t>Сбор </a:t>
            </a:r>
            <a:r>
              <a:rPr lang="ru-RU" dirty="0"/>
              <a:t>сос­тоит в том, что </a:t>
            </a:r>
            <a:r>
              <a:rPr lang="ru-RU" dirty="0" smtClean="0"/>
              <a:t>лошадь </a:t>
            </a:r>
            <a:r>
              <a:rPr lang="ru-RU" dirty="0"/>
              <a:t>подводит задние ноги под туловище и сдает голову в затылке при слегка приподнятой шее. Всадник добивается от </a:t>
            </a:r>
            <a:r>
              <a:rPr lang="ru-RU" dirty="0" smtClean="0"/>
              <a:t>лошади сбора, </a:t>
            </a:r>
            <a:r>
              <a:rPr lang="ru-RU" dirty="0"/>
              <a:t>усиливая давление </a:t>
            </a:r>
            <a:r>
              <a:rPr lang="ru-RU" i="1" dirty="0"/>
              <a:t>шенкелей </a:t>
            </a:r>
            <a:r>
              <a:rPr lang="ru-RU" dirty="0"/>
              <a:t>и од­новременно слегка набирая </a:t>
            </a:r>
            <a:r>
              <a:rPr lang="ru-RU" i="1" dirty="0"/>
              <a:t>повод </a:t>
            </a:r>
            <a:r>
              <a:rPr lang="ru-RU" dirty="0"/>
              <a:t>и подавая свой корпус от поясницы вперед. Во время движения степень </a:t>
            </a:r>
            <a:r>
              <a:rPr lang="ru-RU" dirty="0" smtClean="0"/>
              <a:t>сбора </a:t>
            </a:r>
            <a:r>
              <a:rPr lang="ru-RU" dirty="0"/>
              <a:t>меняется в зависимости от ши­рины </a:t>
            </a:r>
            <a:r>
              <a:rPr lang="ru-RU" i="1" dirty="0"/>
              <a:t>аллюра: </a:t>
            </a:r>
            <a:r>
              <a:rPr lang="ru-RU" dirty="0"/>
              <a:t>на более коротких (собранных) движениях </a:t>
            </a:r>
            <a:r>
              <a:rPr lang="ru-RU" dirty="0" smtClean="0"/>
              <a:t>сбор </a:t>
            </a:r>
            <a:r>
              <a:rPr lang="ru-RU" dirty="0"/>
              <a:t>усили­вается, а при более широких </a:t>
            </a:r>
            <a:r>
              <a:rPr lang="ru-RU" dirty="0" smtClean="0"/>
              <a:t> - </a:t>
            </a:r>
            <a:r>
              <a:rPr lang="ru-RU" dirty="0"/>
              <a:t>уменьшается, однако легкий упор </a:t>
            </a:r>
            <a:r>
              <a:rPr lang="ru-RU" dirty="0" smtClean="0"/>
              <a:t>лошади </a:t>
            </a:r>
            <a:r>
              <a:rPr lang="ru-RU" dirty="0"/>
              <a:t>в повод сохраняется при любой степени </a:t>
            </a:r>
            <a:r>
              <a:rPr lang="ru-RU" dirty="0" smtClean="0"/>
              <a:t>сбора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0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93813"/>
            <a:ext cx="3563800" cy="647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lum bright="-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5875"/>
            <a:ext cx="3067716" cy="665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3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Целью сбора является развитие и совершенствование баланса лошади.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Когда   </a:t>
            </a:r>
            <a:r>
              <a:rPr lang="ru-RU" dirty="0"/>
              <a:t>лошадь   движется   в   сборе,   толкающая   сила   её   задних   ног преображается в несущую силу. Это позволяет лошади подвести и подключить зад (подсесть), движения переда же становятся легкими и непринужденными. Для того, что бы добиться правильного сбора, лошадь должна выполнять все предшествующие критерии «Шкалы подготовки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3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Лошадь в сборе: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184576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перед </a:t>
            </a:r>
            <a:r>
              <a:rPr lang="ru-RU" dirty="0"/>
              <a:t>лошади приподнят; затылок является высшей частью шеи; шея изогнута в форме арки.</a:t>
            </a:r>
          </a:p>
          <a:p>
            <a:pPr lvl="0"/>
            <a:r>
              <a:rPr lang="ru-RU" dirty="0"/>
              <a:t>эластичное   сгибание   суставов   позволяет   лошади   больше   и   больше подводить и подключать зад.</a:t>
            </a:r>
          </a:p>
          <a:p>
            <a:pPr lvl="0"/>
            <a:r>
              <a:rPr lang="ru-RU" dirty="0"/>
              <a:t>Мощная толкающая сила, выработанная задними ногами лошади, позволяет ей самой себя нести, что соответственно приводит к легкости переда.</a:t>
            </a:r>
          </a:p>
          <a:p>
            <a:r>
              <a:rPr lang="ru-RU" dirty="0"/>
              <a:t>Высшая форма сбора нужна лошади на </a:t>
            </a:r>
            <a:r>
              <a:rPr lang="ru-RU" dirty="0" err="1"/>
              <a:t>пиаффе</a:t>
            </a:r>
            <a:r>
              <a:rPr lang="ru-RU" dirty="0"/>
              <a:t>, пассаже и пируэтах на галопе.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07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2" y="1586484"/>
            <a:ext cx="7245934" cy="486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88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Ошибки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задние </a:t>
            </a:r>
            <a:r>
              <a:rPr lang="ru-RU" dirty="0"/>
              <a:t>ноги не принимают на себя вес (лошадь не подводит зад</a:t>
            </a:r>
            <a:r>
              <a:rPr lang="ru-RU" dirty="0" smtClean="0"/>
              <a:t>)</a:t>
            </a:r>
          </a:p>
          <a:p>
            <a:r>
              <a:rPr lang="ru-RU" dirty="0" smtClean="0"/>
              <a:t>недостаток </a:t>
            </a:r>
            <a:r>
              <a:rPr lang="ru-RU" dirty="0"/>
              <a:t>баланса, лошадь не достаточно «себя несет».</a:t>
            </a:r>
          </a:p>
          <a:p>
            <a:r>
              <a:rPr lang="ru-RU" dirty="0" smtClean="0"/>
              <a:t>закрепощенные</a:t>
            </a:r>
            <a:r>
              <a:rPr lang="ru-RU" dirty="0"/>
              <a:t>, неэластичные задние ноги не ступают под центр тяжести лошади.</a:t>
            </a:r>
          </a:p>
          <a:p>
            <a:pPr lvl="0"/>
            <a:r>
              <a:rPr lang="ru-RU" dirty="0"/>
              <a:t>зад выше переда, тенденция «</a:t>
            </a:r>
            <a:r>
              <a:rPr lang="en-US" dirty="0"/>
              <a:t>downhill</a:t>
            </a:r>
            <a:r>
              <a:rPr lang="ru-RU" dirty="0"/>
              <a:t>» (лошадь на переду).</a:t>
            </a:r>
          </a:p>
          <a:p>
            <a:pPr lvl="0"/>
            <a:r>
              <a:rPr lang="ru-RU" dirty="0"/>
              <a:t>лошадь растянута в шее(шея вытянута вперед и относительно плоская, вместо того, что бы быть приподнятой и в форме арки).</a:t>
            </a:r>
          </a:p>
          <a:p>
            <a:pPr lvl="0"/>
            <a:r>
              <a:rPr lang="ru-RU" dirty="0"/>
              <a:t>темпы и шаги короткие, не хватает плавности, лошадь не достаточно высоко поднимает </a:t>
            </a:r>
            <a:r>
              <a:rPr lang="ru-RU" dirty="0" smtClean="0"/>
              <a:t>ноги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4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90500"/>
            <a:ext cx="7670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2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2"/>
          <a:stretch/>
        </p:blipFill>
        <p:spPr>
          <a:xfrm>
            <a:off x="0" y="0"/>
            <a:ext cx="3685032" cy="5327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4"/>
          <a:stretch/>
        </p:blipFill>
        <p:spPr>
          <a:xfrm>
            <a:off x="5486400" y="2007704"/>
            <a:ext cx="3657600" cy="48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8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6"/>
          <a:stretch/>
        </p:blipFill>
        <p:spPr>
          <a:xfrm>
            <a:off x="5796136" y="17138"/>
            <a:ext cx="3204552" cy="6539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" y="1052736"/>
            <a:ext cx="5446967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2040" cy="49982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313" y="3411736"/>
            <a:ext cx="4574687" cy="34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8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2288966" cy="171379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6774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ШАГ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274638"/>
            <a:ext cx="424847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Свободный</a:t>
            </a:r>
          </a:p>
          <a:p>
            <a:r>
              <a:rPr lang="ru-RU" sz="4000" dirty="0" smtClean="0"/>
              <a:t>Собранный</a:t>
            </a:r>
          </a:p>
          <a:p>
            <a:r>
              <a:rPr lang="ru-RU" sz="4000" dirty="0" smtClean="0"/>
              <a:t>Средний</a:t>
            </a:r>
          </a:p>
          <a:p>
            <a:r>
              <a:rPr lang="ru-RU" sz="4000" dirty="0" smtClean="0"/>
              <a:t>Прибавленный</a:t>
            </a:r>
          </a:p>
          <a:p>
            <a:r>
              <a:rPr lang="ru-RU" sz="4000" dirty="0" smtClean="0"/>
              <a:t>«В горку»</a:t>
            </a:r>
          </a:p>
          <a:p>
            <a:r>
              <a:rPr lang="ru-RU" sz="4000" dirty="0" smtClean="0"/>
              <a:t>«На переду»</a:t>
            </a:r>
          </a:p>
          <a:p>
            <a:r>
              <a:rPr lang="ru-RU" sz="4000" dirty="0" smtClean="0"/>
              <a:t>Через повод</a:t>
            </a:r>
          </a:p>
          <a:p>
            <a:r>
              <a:rPr lang="ru-RU" sz="4000" dirty="0" smtClean="0"/>
              <a:t>За поводом</a:t>
            </a:r>
          </a:p>
          <a:p>
            <a:r>
              <a:rPr lang="ru-RU" sz="4000" dirty="0" smtClean="0"/>
              <a:t>Латеральный</a:t>
            </a:r>
          </a:p>
          <a:p>
            <a:r>
              <a:rPr lang="ru-RU" sz="4000" dirty="0" smtClean="0"/>
              <a:t>Тропота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889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445500" cy="5765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7" y="5229200"/>
            <a:ext cx="27061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это?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722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РЫСЬ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85" y="3933056"/>
            <a:ext cx="3328392" cy="24962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3" y="1268760"/>
            <a:ext cx="8379877" cy="226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9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05" y="0"/>
            <a:ext cx="93504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5068"/>
            <a:ext cx="44279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РЫСЬ:</a:t>
            </a:r>
          </a:p>
          <a:p>
            <a:r>
              <a:rPr lang="ru-RU" sz="4000" dirty="0" smtClean="0"/>
              <a:t>Собранная</a:t>
            </a:r>
          </a:p>
          <a:p>
            <a:r>
              <a:rPr lang="ru-RU" sz="4000" dirty="0" smtClean="0"/>
              <a:t>Средняя</a:t>
            </a:r>
          </a:p>
          <a:p>
            <a:r>
              <a:rPr lang="ru-RU" sz="4000" dirty="0" smtClean="0"/>
              <a:t>Прибавленная</a:t>
            </a:r>
          </a:p>
          <a:p>
            <a:r>
              <a:rPr lang="ru-RU" sz="4000" dirty="0" smtClean="0"/>
              <a:t>«В горку»</a:t>
            </a:r>
          </a:p>
          <a:p>
            <a:r>
              <a:rPr lang="ru-RU" sz="4000" dirty="0" smtClean="0"/>
              <a:t>«На переду»</a:t>
            </a:r>
          </a:p>
          <a:p>
            <a:r>
              <a:rPr lang="ru-RU" sz="4000" dirty="0" smtClean="0"/>
              <a:t>Через повод</a:t>
            </a:r>
          </a:p>
          <a:p>
            <a:r>
              <a:rPr lang="ru-RU" sz="4000" dirty="0" smtClean="0"/>
              <a:t>За поводом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959462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611</Words>
  <Application>Microsoft Office PowerPoint</Application>
  <PresentationFormat>Экран (4:3)</PresentationFormat>
  <Paragraphs>102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ВОПРОСЫ</vt:lpstr>
      <vt:lpstr>Презентация PowerPoint</vt:lpstr>
      <vt:lpstr>ШАГ</vt:lpstr>
      <vt:lpstr>Презентация PowerPoint</vt:lpstr>
      <vt:lpstr>Презентация PowerPoint</vt:lpstr>
      <vt:lpstr>Презентация PowerPoint</vt:lpstr>
      <vt:lpstr>Презентация PowerPoint</vt:lpstr>
      <vt:lpstr>РЫСЬ</vt:lpstr>
      <vt:lpstr>Презентация PowerPoint</vt:lpstr>
      <vt:lpstr>Презентация PowerPoint</vt:lpstr>
      <vt:lpstr>Рамки лошади</vt:lpstr>
      <vt:lpstr>Виды рыси</vt:lpstr>
      <vt:lpstr>Презентация PowerPoint</vt:lpstr>
      <vt:lpstr>Презентация PowerPoint</vt:lpstr>
      <vt:lpstr>ИНОХОДЬ</vt:lpstr>
      <vt:lpstr>Схема движения лошади на иноходи</vt:lpstr>
      <vt:lpstr>Презентация PowerPoint</vt:lpstr>
      <vt:lpstr>Рекорды резвости иноходцев</vt:lpstr>
      <vt:lpstr>ГАЛОП</vt:lpstr>
      <vt:lpstr>Схема движения лошади на галопе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ГАЛОП НА ТРЕХ НОГАХ</vt:lpstr>
      <vt:lpstr>Галоп – скорость?</vt:lpstr>
      <vt:lpstr>Презентация PowerPoint</vt:lpstr>
      <vt:lpstr>Последовательность движений при прыжке  через препятствие:</vt:lpstr>
      <vt:lpstr>СБОР ЛОШАДИ</vt:lpstr>
      <vt:lpstr>Презентация PowerPoint</vt:lpstr>
      <vt:lpstr>Целью сбора является развитие и совершенствование баланса лошади.</vt:lpstr>
      <vt:lpstr>Лошадь в сборе:</vt:lpstr>
      <vt:lpstr>Презентация PowerPoint</vt:lpstr>
      <vt:lpstr>Ошибки:</vt:lpstr>
      <vt:lpstr>Презентация PowerPoint</vt:lpstr>
      <vt:lpstr>Презентация PowerPoint</vt:lpstr>
    </vt:vector>
  </TitlesOfParts>
  <Company>Megasoftware GrouP™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22</cp:revision>
  <dcterms:created xsi:type="dcterms:W3CDTF">2015-10-15T11:29:29Z</dcterms:created>
  <dcterms:modified xsi:type="dcterms:W3CDTF">2015-10-16T20:14:05Z</dcterms:modified>
</cp:coreProperties>
</file>