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2" r:id="rId3"/>
    <p:sldId id="264" r:id="rId4"/>
    <p:sldId id="268" r:id="rId5"/>
    <p:sldId id="282" r:id="rId6"/>
    <p:sldId id="283" r:id="rId7"/>
    <p:sldId id="284" r:id="rId8"/>
    <p:sldId id="269" r:id="rId9"/>
    <p:sldId id="302" r:id="rId10"/>
    <p:sldId id="285" r:id="rId11"/>
    <p:sldId id="286" r:id="rId12"/>
    <p:sldId id="270" r:id="rId13"/>
    <p:sldId id="265" r:id="rId14"/>
    <p:sldId id="288" r:id="rId15"/>
    <p:sldId id="289" r:id="rId16"/>
    <p:sldId id="271" r:id="rId17"/>
    <p:sldId id="290" r:id="rId18"/>
    <p:sldId id="291" r:id="rId19"/>
    <p:sldId id="292" r:id="rId20"/>
    <p:sldId id="272" r:id="rId21"/>
    <p:sldId id="293" r:id="rId22"/>
    <p:sldId id="294" r:id="rId23"/>
    <p:sldId id="295" r:id="rId24"/>
    <p:sldId id="273" r:id="rId25"/>
    <p:sldId id="296" r:id="rId26"/>
    <p:sldId id="297" r:id="rId27"/>
    <p:sldId id="298" r:id="rId28"/>
    <p:sldId id="274" r:id="rId29"/>
    <p:sldId id="301" r:id="rId30"/>
    <p:sldId id="299" r:id="rId31"/>
    <p:sldId id="300" r:id="rId32"/>
    <p:sldId id="267" r:id="rId33"/>
    <p:sldId id="266" r:id="rId34"/>
    <p:sldId id="303" r:id="rId35"/>
    <p:sldId id="304" r:id="rId36"/>
    <p:sldId id="275" r:id="rId37"/>
    <p:sldId id="305" r:id="rId38"/>
    <p:sldId id="306" r:id="rId39"/>
    <p:sldId id="307" r:id="rId40"/>
    <p:sldId id="276" r:id="rId41"/>
    <p:sldId id="308" r:id="rId42"/>
    <p:sldId id="309" r:id="rId43"/>
    <p:sldId id="310" r:id="rId44"/>
    <p:sldId id="277" r:id="rId45"/>
    <p:sldId id="311" r:id="rId46"/>
    <p:sldId id="312" r:id="rId47"/>
    <p:sldId id="313" r:id="rId48"/>
    <p:sldId id="278" r:id="rId49"/>
    <p:sldId id="314" r:id="rId50"/>
    <p:sldId id="315" r:id="rId51"/>
    <p:sldId id="316" r:id="rId52"/>
    <p:sldId id="263" r:id="rId53"/>
    <p:sldId id="261" r:id="rId54"/>
    <p:sldId id="317" r:id="rId55"/>
    <p:sldId id="259" r:id="rId56"/>
    <p:sldId id="260" r:id="rId57"/>
    <p:sldId id="25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2" d="100"/>
          <a:sy n="82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DF2C-9E0E-40D5-80B9-1955AA6D6C9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A083-C480-480E-953E-0EF80E1E4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6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A083-C480-480E-953E-0EF80E1E4CF6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5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121AAE6-CE9B-4908-AFAC-398BB7D5D88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523C90F-C494-43E3-8443-1ACD5A0A6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Принц на белом коне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Пименова Алена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0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1242 г. – Битва на Чудском озере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486" y="685800"/>
            <a:ext cx="6258827" cy="3886200"/>
          </a:xfrm>
        </p:spPr>
      </p:pic>
    </p:spTree>
    <p:extLst>
      <p:ext uri="{BB962C8B-B14F-4D97-AF65-F5344CB8AC3E}">
        <p14:creationId xmlns:p14="http://schemas.microsoft.com/office/powerpoint/2010/main" xmlns="" val="18313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1242 г. – Битва на Чудском озере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41248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1380 г. – Куликовская битва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4104456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Грандиозное сражение на Куликовом поле стало первой безоговорочной большой победой над татарами (даже несмотря на то, что солидную часть «татарского» войска темника Мамая составляли генуэзские наемники) на их территории; и хотя конкретно политическое значение этой битвы было практически полностью нивелировано последовавшим через год карательным походом хана </a:t>
            </a:r>
            <a:r>
              <a:rPr lang="ru-RU" dirty="0" err="1"/>
              <a:t>Тохтамыша</a:t>
            </a:r>
            <a:r>
              <a:rPr lang="ru-RU" dirty="0"/>
              <a:t> на столицу непокорного вассала, память о Мамаевом побоище и беспримерном единении восточных славян осталась. Сгоревшая же и отстроившаяся заново Москва стала символом и наглядным примером </a:t>
            </a:r>
            <a:r>
              <a:rPr lang="ru-RU" dirty="0" err="1"/>
              <a:t>невечности</a:t>
            </a:r>
            <a:r>
              <a:rPr lang="ru-RU" dirty="0"/>
              <a:t> татарского господства.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7316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620688"/>
            <a:ext cx="2304256" cy="5544616"/>
          </a:xfrm>
        </p:spPr>
        <p:txBody>
          <a:bodyPr/>
          <a:lstStyle/>
          <a:p>
            <a:pPr algn="r"/>
            <a:r>
              <a:rPr lang="ru-RU" dirty="0"/>
              <a:t>1380 г. – Куликовская битва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5677769" cy="6234192"/>
          </a:xfrm>
        </p:spPr>
      </p:pic>
    </p:spTree>
    <p:extLst>
      <p:ext uri="{BB962C8B-B14F-4D97-AF65-F5344CB8AC3E}">
        <p14:creationId xmlns:p14="http://schemas.microsoft.com/office/powerpoint/2010/main" xmlns="" val="14069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1380 г. – Куликовская битва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712" y="790575"/>
            <a:ext cx="6048375" cy="3676650"/>
          </a:xfrm>
        </p:spPr>
      </p:pic>
    </p:spTree>
    <p:extLst>
      <p:ext uri="{BB962C8B-B14F-4D97-AF65-F5344CB8AC3E}">
        <p14:creationId xmlns:p14="http://schemas.microsoft.com/office/powerpoint/2010/main" xmlns="" val="41311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1380 г. – Куликовская битва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64" y="685800"/>
            <a:ext cx="7236871" cy="3886200"/>
          </a:xfrm>
        </p:spPr>
      </p:pic>
    </p:spTree>
    <p:extLst>
      <p:ext uri="{BB962C8B-B14F-4D97-AF65-F5344CB8AC3E}">
        <p14:creationId xmlns:p14="http://schemas.microsoft.com/office/powerpoint/2010/main" xmlns="" val="26802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1552 г. – Взятие Казани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475252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ru-RU" sz="2000" dirty="0"/>
              <a:t>Взятие Казани войсками Ивана IV ознаменовало начало продвижения России на Восток. Само Казанское ханство уже не раз подвергалось русским нападениям: еще дед первого московского царя, великий князь Иван III, в 1487 году взял Казань после длительной осады и поставил под контроль казанского хана. Однако именно после 1552 года Казань вошла в состав Русского царства, открыв путь для продвижения как на юг, так и на восток. Было и иное значение у этой победы – здесь фактически впервые были применены все последние достижения российской инженерной мысли: чрезвычайно быстрое развертывание военной базы (Свияжска) в непосредственной близости от укреплений противника, строительство осадных башен прямо у стен вражеской столицы, наконец, направленные взрывы под укреплениями противника – все это ознаменовало начало новой эпохи в русской истории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590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1552 г. – Взятие Казани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940" y="685800"/>
            <a:ext cx="6217920" cy="3886200"/>
          </a:xfrm>
        </p:spPr>
      </p:pic>
    </p:spTree>
    <p:extLst>
      <p:ext uri="{BB962C8B-B14F-4D97-AF65-F5344CB8AC3E}">
        <p14:creationId xmlns:p14="http://schemas.microsoft.com/office/powerpoint/2010/main" xmlns="" val="10043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1552 г. – Взятие Казани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119" y="685800"/>
            <a:ext cx="5323561" cy="3886200"/>
          </a:xfrm>
        </p:spPr>
      </p:pic>
    </p:spTree>
    <p:extLst>
      <p:ext uri="{BB962C8B-B14F-4D97-AF65-F5344CB8AC3E}">
        <p14:creationId xmlns:p14="http://schemas.microsoft.com/office/powerpoint/2010/main" xmlns="" val="17491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1552 г. – Взятие Казани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48680"/>
            <a:ext cx="5847253" cy="3996323"/>
          </a:xfrm>
        </p:spPr>
      </p:pic>
    </p:spTree>
    <p:extLst>
      <p:ext uri="{BB962C8B-B14F-4D97-AF65-F5344CB8AC3E}">
        <p14:creationId xmlns:p14="http://schemas.microsoft.com/office/powerpoint/2010/main" xmlns="" val="1336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004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1654 г. – Взятие Смоленска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Возврат Смоленска, а с ним и прочих земель, потерянных в годы Смуты, был одной из главных внешнеполитических задач Русского государства, начиная с 1613 года. Однако осуществить задуманное получилось лишь у Алексея Михайловича, который воспользовался событиями на Украине и ослаблением Польши после Тридцатилетней войны, приведшим к разладу между польской и литовской партиями. Государев поход 1654 года стал одной из самых удачных операций на Западе со времен Ивана Грозного: менее чем год царские войска не только возвратили все прежние русские земли, но и укрепились уже на литовских землях. 1654 год стал переломным в противостоянии Польши и России – отныне и до ХХ века русские будут диктовать свои условия полякам.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123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1654 г. – Взятие Смоленска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091" y="685800"/>
            <a:ext cx="5739618" cy="3886200"/>
          </a:xfrm>
        </p:spPr>
      </p:pic>
    </p:spTree>
    <p:extLst>
      <p:ext uri="{BB962C8B-B14F-4D97-AF65-F5344CB8AC3E}">
        <p14:creationId xmlns:p14="http://schemas.microsoft.com/office/powerpoint/2010/main" xmlns="" val="25884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1654 г. – Взятие Смоленска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110" y="685800"/>
            <a:ext cx="6415580" cy="3886200"/>
          </a:xfrm>
        </p:spPr>
      </p:pic>
    </p:spTree>
    <p:extLst>
      <p:ext uri="{BB962C8B-B14F-4D97-AF65-F5344CB8AC3E}">
        <p14:creationId xmlns:p14="http://schemas.microsoft.com/office/powerpoint/2010/main" xmlns="" val="2171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1654 г. – Взятие Смоленска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6868"/>
            <a:ext cx="5040560" cy="3382776"/>
          </a:xfrm>
        </p:spPr>
      </p:pic>
    </p:spTree>
    <p:extLst>
      <p:ext uri="{BB962C8B-B14F-4D97-AF65-F5344CB8AC3E}">
        <p14:creationId xmlns:p14="http://schemas.microsoft.com/office/powerpoint/2010/main" xmlns="" val="42895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1709 г. – Полтавское сражение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Полтавская баталия открывает новый период в русской истории: именно здесь рождается новая русская армия, та самая, что пройдет через всю Турцию и Европу, будет мыть сапоги в Аральском море и защищать христианские народы Закавказья. Удивительно, но именно здесь, на Украине, Россия по настоящему открыла себе окно в Европу, разгромив своих «учителей» и на копье взяв право именоваться великой европейской монархией.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976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1709 г. – Полтавское сражение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19200"/>
            <a:ext cx="4363367" cy="3269764"/>
          </a:xfrm>
        </p:spPr>
      </p:pic>
    </p:spTree>
    <p:extLst>
      <p:ext uri="{BB962C8B-B14F-4D97-AF65-F5344CB8AC3E}">
        <p14:creationId xmlns:p14="http://schemas.microsoft.com/office/powerpoint/2010/main" xmlns="" val="18383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1709 г. – Полтавское сражение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507" y="404664"/>
            <a:ext cx="6247329" cy="4167336"/>
          </a:xfrm>
        </p:spPr>
      </p:pic>
    </p:spTree>
    <p:extLst>
      <p:ext uri="{BB962C8B-B14F-4D97-AF65-F5344CB8AC3E}">
        <p14:creationId xmlns:p14="http://schemas.microsoft.com/office/powerpoint/2010/main" xmlns="" val="40232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1709 г. – Полтавское сражение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90130"/>
            <a:ext cx="5578085" cy="4181870"/>
          </a:xfrm>
        </p:spPr>
      </p:pic>
    </p:spTree>
    <p:extLst>
      <p:ext uri="{BB962C8B-B14F-4D97-AF65-F5344CB8AC3E}">
        <p14:creationId xmlns:p14="http://schemas.microsoft.com/office/powerpoint/2010/main" xmlns="" val="34225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1739 г. – Взятие Хотина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В ходе мало известной русско-турецкой войны 1735-39 гг. русские впервые не просто вышли к Черному морю, но почти за полвека до потемкинского покорения вторглись в Крым и взяли Бахчисарай и вопреки всем внутренним и внешним препонам вступили на территорию самого главного врага Империи – Турции. Взятие Хотина показало Порте, что на севере у нее появился новый и удивительно мощный враг. Однако сколь ни крепок был русский штык, молодая российская дипломатия всегда его подводила: внезапный выход из войны Австрии свел к нулю все достижения Российской империи, оставив ей только Азов.</a:t>
            </a:r>
          </a:p>
        </p:txBody>
      </p:sp>
    </p:spTree>
    <p:extLst>
      <p:ext uri="{BB962C8B-B14F-4D97-AF65-F5344CB8AC3E}">
        <p14:creationId xmlns:p14="http://schemas.microsoft.com/office/powerpoint/2010/main" xmlns="" val="9783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1739 г. – Взятие Хотина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077" y="685800"/>
            <a:ext cx="5561645" cy="3886200"/>
          </a:xfrm>
        </p:spPr>
      </p:pic>
    </p:spTree>
    <p:extLst>
      <p:ext uri="{BB962C8B-B14F-4D97-AF65-F5344CB8AC3E}">
        <p14:creationId xmlns:p14="http://schemas.microsoft.com/office/powerpoint/2010/main" xmlns="" val="9632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905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552" y="1241083"/>
            <a:ext cx="6089856" cy="4348157"/>
          </a:xfrm>
        </p:spPr>
      </p:pic>
    </p:spTree>
    <p:extLst>
      <p:ext uri="{BB962C8B-B14F-4D97-AF65-F5344CB8AC3E}">
        <p14:creationId xmlns:p14="http://schemas.microsoft.com/office/powerpoint/2010/main" xmlns="" val="2909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1739 г. – Взятие Хотина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817" y="685800"/>
            <a:ext cx="5376166" cy="3886200"/>
          </a:xfrm>
        </p:spPr>
      </p:pic>
    </p:spTree>
    <p:extLst>
      <p:ext uri="{BB962C8B-B14F-4D97-AF65-F5344CB8AC3E}">
        <p14:creationId xmlns:p14="http://schemas.microsoft.com/office/powerpoint/2010/main" xmlns="" val="2636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1739 г. – Взятие Хотина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973" y="685800"/>
            <a:ext cx="6073854" cy="3886200"/>
          </a:xfrm>
        </p:spPr>
      </p:pic>
    </p:spTree>
    <p:extLst>
      <p:ext uri="{BB962C8B-B14F-4D97-AF65-F5344CB8AC3E}">
        <p14:creationId xmlns:p14="http://schemas.microsoft.com/office/powerpoint/2010/main" xmlns="" val="33045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1759-60 гг. – </a:t>
            </a:r>
            <a:r>
              <a:rPr lang="ru-RU" sz="4000" b="1" dirty="0" err="1" smtClean="0"/>
              <a:t>Кунерсдорфское</a:t>
            </a:r>
            <a:r>
              <a:rPr lang="ru-RU" sz="4000" b="1" dirty="0" smtClean="0"/>
              <a:t> сражение и взятие Берлина.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072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Большая европейская Семилетняя война дала России шанс показать Европе всю мощь русской монархии. За 4 года Россия не только разгромила одну из сильнейших армий Европы, но и вступила в ее столицу. Казалось, что спасти Пруссию здесь сможет только чудо. Этим чудом стал давний поклонник Фридриха II и к своему и всероссийскому несчастью император Петр III, заключивший мир в нарушение всех интересов России и ее союзников. Но несмотря на столь печальный итог, именно с этой войны начинается эпоха, когда «без ведома России ни одна пушка в Европе стрелять не смела».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41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1759-60 гг. – </a:t>
            </a:r>
            <a:r>
              <a:rPr lang="ru-RU" sz="4000" b="1" dirty="0" err="1"/>
              <a:t>Кунерсдорфское</a:t>
            </a:r>
            <a:r>
              <a:rPr lang="ru-RU" sz="4000" b="1" dirty="0"/>
              <a:t> сражение и взятие Берлина.</a:t>
            </a:r>
            <a:r>
              <a:rPr lang="ru-RU" sz="40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650" y="1119187"/>
            <a:ext cx="4762500" cy="3019425"/>
          </a:xfrm>
        </p:spPr>
      </p:pic>
    </p:spTree>
    <p:extLst>
      <p:ext uri="{BB962C8B-B14F-4D97-AF65-F5344CB8AC3E}">
        <p14:creationId xmlns:p14="http://schemas.microsoft.com/office/powerpoint/2010/main" xmlns="" val="19107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1759-60 гг. – </a:t>
            </a:r>
            <a:r>
              <a:rPr lang="ru-RU" sz="4000" dirty="0" err="1"/>
              <a:t>Кунерсдорфское</a:t>
            </a:r>
            <a:r>
              <a:rPr lang="ru-RU" sz="4000" dirty="0"/>
              <a:t> сражение и взятие Берлина.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363" y="661121"/>
            <a:ext cx="6740997" cy="3601868"/>
          </a:xfrm>
        </p:spPr>
      </p:pic>
    </p:spTree>
    <p:extLst>
      <p:ext uri="{BB962C8B-B14F-4D97-AF65-F5344CB8AC3E}">
        <p14:creationId xmlns:p14="http://schemas.microsoft.com/office/powerpoint/2010/main" xmlns="" val="40563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1759-60 гг. – </a:t>
            </a:r>
            <a:r>
              <a:rPr lang="ru-RU" sz="4000" dirty="0" err="1"/>
              <a:t>Кунерсдорфское</a:t>
            </a:r>
            <a:r>
              <a:rPr lang="ru-RU" sz="4000" dirty="0"/>
              <a:t> сражение и взятие Берлина.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1" y="380337"/>
            <a:ext cx="4627160" cy="4191663"/>
          </a:xfrm>
        </p:spPr>
      </p:pic>
    </p:spTree>
    <p:extLst>
      <p:ext uri="{BB962C8B-B14F-4D97-AF65-F5344CB8AC3E}">
        <p14:creationId xmlns:p14="http://schemas.microsoft.com/office/powerpoint/2010/main" xmlns="" val="9958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1770, 1787-1791 гг. – Ларга и </a:t>
            </a:r>
            <a:r>
              <a:rPr lang="ru-RU" sz="4000" b="1" dirty="0" err="1"/>
              <a:t>Кагул</a:t>
            </a:r>
            <a:r>
              <a:rPr lang="ru-RU" sz="4000" b="1" dirty="0"/>
              <a:t>, Очаков, Измаил и </a:t>
            </a:r>
            <a:r>
              <a:rPr lang="ru-RU" sz="4000" b="1" dirty="0" err="1"/>
              <a:t>Рымник</a:t>
            </a:r>
            <a:r>
              <a:rPr lang="ru-RU" sz="4000" b="1" dirty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43800" cy="3535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 </a:t>
            </a:r>
            <a:r>
              <a:rPr lang="ru-RU" dirty="0"/>
              <a:t>Всю вторую половину восемнадцатого столетия Российская империя последовательно и методично громит войска Османского султана. Начинает эту эпопею еще Румянцев, позже знамя подхватывают Потемкин и Суворов. Последний и вовсе после русско-турецких войн станет живым символом непобедимости русского оружия: где бы он ни появлялся, будь то Польша, Италия, или Швеция – везде он одерживал блестящие победы, так что даже в Европе уже поговаривали о том, что русским помогают демоны.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805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1770, 1787-1791 гг. – Ларга и </a:t>
            </a:r>
            <a:r>
              <a:rPr lang="ru-RU" sz="3600" dirty="0" err="1"/>
              <a:t>Кагул</a:t>
            </a:r>
            <a:r>
              <a:rPr lang="ru-RU" sz="3600" dirty="0"/>
              <a:t>, Очаков, Измаил и </a:t>
            </a:r>
            <a:r>
              <a:rPr lang="ru-RU" sz="3600" dirty="0" err="1"/>
              <a:t>Рымник</a:t>
            </a:r>
            <a:r>
              <a:rPr lang="ru-RU" sz="3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979" y="685800"/>
            <a:ext cx="5611841" cy="3886200"/>
          </a:xfrm>
        </p:spPr>
      </p:pic>
    </p:spTree>
    <p:extLst>
      <p:ext uri="{BB962C8B-B14F-4D97-AF65-F5344CB8AC3E}">
        <p14:creationId xmlns:p14="http://schemas.microsoft.com/office/powerpoint/2010/main" xmlns="" val="14976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1770, 1787-1791 гг. – Ларга и </a:t>
            </a:r>
            <a:r>
              <a:rPr lang="ru-RU" sz="4000" dirty="0" err="1"/>
              <a:t>Кагул</a:t>
            </a:r>
            <a:r>
              <a:rPr lang="ru-RU" sz="4000" dirty="0"/>
              <a:t>, </a:t>
            </a:r>
            <a:r>
              <a:rPr lang="ru-RU" sz="4400" dirty="0"/>
              <a:t>Очаков</a:t>
            </a:r>
            <a:r>
              <a:rPr lang="ru-RU" sz="4000" dirty="0"/>
              <a:t>, Измаил и </a:t>
            </a:r>
            <a:r>
              <a:rPr lang="ru-RU" sz="4000" dirty="0" err="1"/>
              <a:t>Рымник</a:t>
            </a:r>
            <a:r>
              <a:rPr lang="ru-RU" sz="4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330" y="685800"/>
            <a:ext cx="5811140" cy="3886200"/>
          </a:xfrm>
        </p:spPr>
      </p:pic>
    </p:spTree>
    <p:extLst>
      <p:ext uri="{BB962C8B-B14F-4D97-AF65-F5344CB8AC3E}">
        <p14:creationId xmlns:p14="http://schemas.microsoft.com/office/powerpoint/2010/main" xmlns="" val="16728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1770, 1787-1791 гг. – Ларга и </a:t>
            </a:r>
            <a:r>
              <a:rPr lang="ru-RU" sz="4000" dirty="0" err="1"/>
              <a:t>Кагул</a:t>
            </a:r>
            <a:r>
              <a:rPr lang="ru-RU" sz="4000" dirty="0"/>
              <a:t>, Очаков, Измаил и </a:t>
            </a:r>
            <a:r>
              <a:rPr lang="ru-RU" sz="4000" dirty="0" err="1"/>
              <a:t>Рымник</a:t>
            </a:r>
            <a:r>
              <a:rPr lang="ru-RU" sz="4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</p:spTree>
    <p:extLst>
      <p:ext uri="{BB962C8B-B14F-4D97-AF65-F5344CB8AC3E}">
        <p14:creationId xmlns:p14="http://schemas.microsoft.com/office/powerpoint/2010/main" xmlns="" val="7010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907 г. – Поход князя Олега на Константинополь.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2472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Поход Олега на Византию, неоднократно и сверх меры романтизированный русскими историками как первая большая победа россов, на самом деле вызывает больше вопросов, чем ответов: когда и кто пришел под Константинополь, что конкретно сделал, можно ли это назвать победой, был ли поход, и если был, почему о нем молчат византийские источники? Некоторые ученые склонны думать, что речь идет не о победе, а о банальном рэкете со стороны варяжских дружин. Как бы то ни было, но именно события 907 г. открывают лист больших побед Киевской Руси над своими соседями.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6026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1814 г – взятие Парижа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Весь период Наполеоновских войн русским не везло с большими битвами: за всю кампанию 1812 года безусловных больших побед наберется едва ли три штуки, да и то, все они будут связаны уже с концом кампании и скорее будут похожи на операции по уничтожению недобитых французов. Ведь главное преимущество российская армия обрела не в конкретных битвах, где русские солдаты хотя и проявляли беспримерную храбрость и стойкость, но все же вынуждены были отступать, а в стратегии параллельного преследовании и народной войны. Другое дело взятие Парижа: здесь уж точно была и битва, и победа, и русская армия на улицах французской столицы.</a:t>
            </a:r>
          </a:p>
        </p:txBody>
      </p:sp>
    </p:spTree>
    <p:extLst>
      <p:ext uri="{BB962C8B-B14F-4D97-AF65-F5344CB8AC3E}">
        <p14:creationId xmlns:p14="http://schemas.microsoft.com/office/powerpoint/2010/main" xmlns="" val="34186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1814 г – взятие Парижа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079" y="685800"/>
            <a:ext cx="6939642" cy="3886200"/>
          </a:xfrm>
        </p:spPr>
      </p:pic>
    </p:spTree>
    <p:extLst>
      <p:ext uri="{BB962C8B-B14F-4D97-AF65-F5344CB8AC3E}">
        <p14:creationId xmlns:p14="http://schemas.microsoft.com/office/powerpoint/2010/main" xmlns="" val="18758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1814 г – взятие Парижа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6355625" cy="3886200"/>
          </a:xfrm>
        </p:spPr>
      </p:pic>
    </p:spTree>
    <p:extLst>
      <p:ext uri="{BB962C8B-B14F-4D97-AF65-F5344CB8AC3E}">
        <p14:creationId xmlns:p14="http://schemas.microsoft.com/office/powerpoint/2010/main" xmlns="" val="18846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1814 г – взятие Парижа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15" y="404664"/>
            <a:ext cx="6716383" cy="3888432"/>
          </a:xfrm>
        </p:spPr>
      </p:pic>
    </p:spTree>
    <p:extLst>
      <p:ext uri="{BB962C8B-B14F-4D97-AF65-F5344CB8AC3E}">
        <p14:creationId xmlns:p14="http://schemas.microsoft.com/office/powerpoint/2010/main" xmlns="" val="24390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1839 г. – Штурм аула </a:t>
            </a:r>
            <a:r>
              <a:rPr lang="ru-RU" b="1" i="1" dirty="0" err="1"/>
              <a:t>Ахульго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 В течение длившейся почти 50 лет Кавказской войны практически не происходило больших битв, основные военные действия, как и в XXI веке велись в горах, где регулярной русской армии приходилось отлавливать разбегающихся горцев и их вожаков. Поимка одного из таких лидеров, имама Шамиля, и была целью знаменитого штурма аула </a:t>
            </a:r>
            <a:r>
              <a:rPr lang="ru-RU" i="1" dirty="0" err="1"/>
              <a:t>Ахульго</a:t>
            </a:r>
            <a:r>
              <a:rPr lang="ru-RU" i="1" dirty="0"/>
              <a:t>, в ходе которого русский отряд в 10 000 человек после двухмесячной осады взял-таки неприступную крепость. Этому знаменитому событию посвятил одну из трех своих круговых панорам Франц </a:t>
            </a:r>
            <a:r>
              <a:rPr lang="ru-RU" i="1" dirty="0" err="1"/>
              <a:t>Рубо</a:t>
            </a:r>
            <a:r>
              <a:rPr lang="ru-RU" i="1" dirty="0"/>
              <a:t>, поставив таким образом эту операцию на один уровень с Бородинской битвой и обороной Севастополя.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8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1839 г. – Штурм аула </a:t>
            </a:r>
            <a:r>
              <a:rPr lang="ru-RU" dirty="0" err="1"/>
              <a:t>Ахульго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046" y="685800"/>
            <a:ext cx="4947708" cy="3886200"/>
          </a:xfrm>
        </p:spPr>
      </p:pic>
    </p:spTree>
    <p:extLst>
      <p:ext uri="{BB962C8B-B14F-4D97-AF65-F5344CB8AC3E}">
        <p14:creationId xmlns:p14="http://schemas.microsoft.com/office/powerpoint/2010/main" xmlns="" val="2227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1839 г. – Штурм аула </a:t>
            </a:r>
            <a:r>
              <a:rPr lang="ru-RU" dirty="0" err="1"/>
              <a:t>Ахульго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294" y="685800"/>
            <a:ext cx="4743212" cy="3886200"/>
          </a:xfrm>
        </p:spPr>
      </p:pic>
    </p:spTree>
    <p:extLst>
      <p:ext uri="{BB962C8B-B14F-4D97-AF65-F5344CB8AC3E}">
        <p14:creationId xmlns:p14="http://schemas.microsoft.com/office/powerpoint/2010/main" xmlns="" val="21160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1839 г. – Штурм аула </a:t>
            </a:r>
            <a:r>
              <a:rPr lang="ru-RU" dirty="0" err="1"/>
              <a:t>Ахульго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823" y="685800"/>
            <a:ext cx="4650153" cy="3886200"/>
          </a:xfrm>
        </p:spPr>
      </p:pic>
    </p:spTree>
    <p:extLst>
      <p:ext uri="{BB962C8B-B14F-4D97-AF65-F5344CB8AC3E}">
        <p14:creationId xmlns:p14="http://schemas.microsoft.com/office/powerpoint/2010/main" xmlns="" val="10666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/>
              <a:t>1942-1943 – Сталинградская битва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Из всей истории Великой Отечественной войны трудно выбрать самую важную операцию: Московская битва, Сталинградская битва, Курская битва, форсирование Днепра, Десять ударов, Восточно-Прусская операция, взятие Берлина – за каждой из этих операций стоят колоссальные усилия миллионов людей, жаждавших только Победы. Однако мы решили остановиться именно на Сталинграде, как на самой крупной, тактически и стратегически невероятно сложной и одной из важнейших битв Великой Отечественной. За те почти 7 месяцев, что длилась битва с обеих сторон погибло больше двух миллионов человек, в плен попала невероятно большая группировка – около 200 тыс. человек, а город Сталинград был почти полностью разрушен. И </a:t>
            </a:r>
            <a:r>
              <a:rPr lang="ru-RU" i="1" dirty="0" smtClean="0"/>
              <a:t>Победа </a:t>
            </a:r>
            <a:r>
              <a:rPr lang="ru-RU" i="1" dirty="0"/>
              <a:t>осталась за 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66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1942-1943 – Сталинградская битва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071" y="685800"/>
            <a:ext cx="2743657" cy="3886200"/>
          </a:xfrm>
        </p:spPr>
      </p:pic>
    </p:spTree>
    <p:extLst>
      <p:ext uri="{BB962C8B-B14F-4D97-AF65-F5344CB8AC3E}">
        <p14:creationId xmlns:p14="http://schemas.microsoft.com/office/powerpoint/2010/main" xmlns="" val="3634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907 г. – Поход князя Олега на Константинополь.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36" y="685800"/>
            <a:ext cx="5596128" cy="3886200"/>
          </a:xfrm>
        </p:spPr>
      </p:pic>
    </p:spTree>
    <p:extLst>
      <p:ext uri="{BB962C8B-B14F-4D97-AF65-F5344CB8AC3E}">
        <p14:creationId xmlns:p14="http://schemas.microsoft.com/office/powerpoint/2010/main" xmlns="" val="16897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1942-1943 – Сталинградская битва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073" y="685800"/>
            <a:ext cx="5427653" cy="3886200"/>
          </a:xfrm>
        </p:spPr>
      </p:pic>
    </p:spTree>
    <p:extLst>
      <p:ext uri="{BB962C8B-B14F-4D97-AF65-F5344CB8AC3E}">
        <p14:creationId xmlns:p14="http://schemas.microsoft.com/office/powerpoint/2010/main" xmlns="" val="25993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1942-1943 – Сталинградская битва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1023937"/>
            <a:ext cx="4876800" cy="3209925"/>
          </a:xfrm>
        </p:spPr>
      </p:pic>
    </p:spTree>
    <p:extLst>
      <p:ext uri="{BB962C8B-B14F-4D97-AF65-F5344CB8AC3E}">
        <p14:creationId xmlns:p14="http://schemas.microsoft.com/office/powerpoint/2010/main" xmlns="" val="3470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1905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4848875" cy="6192688"/>
          </a:xfrm>
        </p:spPr>
      </p:pic>
    </p:spTree>
    <p:extLst>
      <p:ext uri="{BB962C8B-B14F-4D97-AF65-F5344CB8AC3E}">
        <p14:creationId xmlns:p14="http://schemas.microsoft.com/office/powerpoint/2010/main" xmlns="" val="37897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1945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52736"/>
            <a:ext cx="6613499" cy="5328592"/>
          </a:xfrm>
        </p:spPr>
      </p:pic>
    </p:spTree>
    <p:extLst>
      <p:ext uri="{BB962C8B-B14F-4D97-AF65-F5344CB8AC3E}">
        <p14:creationId xmlns:p14="http://schemas.microsoft.com/office/powerpoint/2010/main" xmlns="" val="2393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1978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59533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xmlns="" val="2620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81800" cy="1600200"/>
          </a:xfrm>
        </p:spPr>
        <p:txBody>
          <a:bodyPr/>
          <a:lstStyle/>
          <a:p>
            <a:r>
              <a:rPr lang="ru-RU" dirty="0" smtClean="0"/>
              <a:t>1995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908720"/>
            <a:ext cx="6836202" cy="5400600"/>
          </a:xfrm>
        </p:spPr>
      </p:pic>
    </p:spTree>
    <p:extLst>
      <p:ext uri="{BB962C8B-B14F-4D97-AF65-F5344CB8AC3E}">
        <p14:creationId xmlns:p14="http://schemas.microsoft.com/office/powerpoint/2010/main" xmlns="" val="4567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2005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4248472" cy="6329196"/>
          </a:xfrm>
        </p:spPr>
      </p:pic>
    </p:spTree>
    <p:extLst>
      <p:ext uri="{BB962C8B-B14F-4D97-AF65-F5344CB8AC3E}">
        <p14:creationId xmlns:p14="http://schemas.microsoft.com/office/powerpoint/2010/main" xmlns="" val="5828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pic>
        <p:nvPicPr>
          <p:cNvPr id="4" name="Содержимое 3" descr="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49199" cy="4358924"/>
          </a:xfrm>
        </p:spPr>
      </p:pic>
    </p:spTree>
    <p:extLst>
      <p:ext uri="{BB962C8B-B14F-4D97-AF65-F5344CB8AC3E}">
        <p14:creationId xmlns:p14="http://schemas.microsoft.com/office/powerpoint/2010/main" xmlns="" val="20113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907 г. – Поход князя Олега на Константинополь.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5449"/>
            <a:ext cx="6048672" cy="4120657"/>
          </a:xfrm>
        </p:spPr>
      </p:pic>
    </p:spTree>
    <p:extLst>
      <p:ext uri="{BB962C8B-B14F-4D97-AF65-F5344CB8AC3E}">
        <p14:creationId xmlns:p14="http://schemas.microsoft.com/office/powerpoint/2010/main" xmlns="" val="3796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907 г. – Поход князя Олега на Константинополь.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32" y="685800"/>
            <a:ext cx="6517735" cy="3886200"/>
          </a:xfrm>
        </p:spPr>
      </p:pic>
    </p:spTree>
    <p:extLst>
      <p:ext uri="{BB962C8B-B14F-4D97-AF65-F5344CB8AC3E}">
        <p14:creationId xmlns:p14="http://schemas.microsoft.com/office/powerpoint/2010/main" xmlns="" val="32235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1242 г. – Битва на Чудском озере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Ледовое побоище уже век спустя после самой битвы на Чудском озере воспринималось как одна из величайших побед русского оружия, а к XXI веку, благодаря усилиям как царской, так и советской пропаганды, стала восприниматься как грандиозное сражение, в котором Русь-матушка волевым усилием и народной смекалкой победила архетипический двуличный Запад. Однако следует все же отметить, что реальное значение Чудской битвы ни в размерах противостоящих друг другу войск (с обеих сторон они были более чем скромными), ни в тактическом приеме (тактику сражения на льду, если битва действительно могла в апреле проходить на истончившемся льду Чудского озера, применял еще отец Александра – князь Ярослав), но в самом факте отражения натиска с Запада страной, недавно и тотально разоренной Востоком.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960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1242 г. – Битва на Чудском озере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858" y="685800"/>
            <a:ext cx="7268083" cy="3886200"/>
          </a:xfrm>
        </p:spPr>
      </p:pic>
    </p:spTree>
    <p:extLst>
      <p:ext uri="{BB962C8B-B14F-4D97-AF65-F5344CB8AC3E}">
        <p14:creationId xmlns:p14="http://schemas.microsoft.com/office/powerpoint/2010/main" xmlns="" val="8861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320</TotalTime>
  <Words>1307</Words>
  <Application>Microsoft Office PowerPoint</Application>
  <PresentationFormat>Экран (4:3)</PresentationFormat>
  <Paragraphs>70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NewsPrint</vt:lpstr>
      <vt:lpstr>Принц на белом коне</vt:lpstr>
      <vt:lpstr>Слайд 2</vt:lpstr>
      <vt:lpstr>905</vt:lpstr>
      <vt:lpstr>907 г. – Поход князя Олега на Константинополь.</vt:lpstr>
      <vt:lpstr>907 г. – Поход князя Олега на Константинополь.</vt:lpstr>
      <vt:lpstr>907 г. – Поход князя Олега на Константинополь.</vt:lpstr>
      <vt:lpstr>907 г. – Поход князя Олега на Константинополь.</vt:lpstr>
      <vt:lpstr>1242 г. – Битва на Чудском озере</vt:lpstr>
      <vt:lpstr>1242 г. – Битва на Чудском озере</vt:lpstr>
      <vt:lpstr>1242 г. – Битва на Чудском озере</vt:lpstr>
      <vt:lpstr>1242 г. – Битва на Чудском озере</vt:lpstr>
      <vt:lpstr>1380 г. – Куликовская битва</vt:lpstr>
      <vt:lpstr>1380 г. – Куликовская битва</vt:lpstr>
      <vt:lpstr>1380 г. – Куликовская битва</vt:lpstr>
      <vt:lpstr>1380 г. – Куликовская битва</vt:lpstr>
      <vt:lpstr>1552 г. – Взятие Казани</vt:lpstr>
      <vt:lpstr>1552 г. – Взятие Казани</vt:lpstr>
      <vt:lpstr>1552 г. – Взятие Казани</vt:lpstr>
      <vt:lpstr>1552 г. – Взятие Казани</vt:lpstr>
      <vt:lpstr>1654 г. – Взятие Смоленска</vt:lpstr>
      <vt:lpstr>1654 г. – Взятие Смоленска</vt:lpstr>
      <vt:lpstr>1654 г. – Взятие Смоленска</vt:lpstr>
      <vt:lpstr>1654 г. – Взятие Смоленска</vt:lpstr>
      <vt:lpstr>1709 г. – Полтавское сражение</vt:lpstr>
      <vt:lpstr>1709 г. – Полтавское сражение</vt:lpstr>
      <vt:lpstr>1709 г. – Полтавское сражение</vt:lpstr>
      <vt:lpstr>1709 г. – Полтавское сражение</vt:lpstr>
      <vt:lpstr>1739 г. – Взятие Хотина</vt:lpstr>
      <vt:lpstr>1739 г. – Взятие Хотина</vt:lpstr>
      <vt:lpstr>1739 г. – Взятие Хотина</vt:lpstr>
      <vt:lpstr>1739 г. – Взятие Хотина</vt:lpstr>
      <vt:lpstr>1759-60 гг. – Кунерсдорфское сражение и взятие Берлина. </vt:lpstr>
      <vt:lpstr>1759-60 гг. – Кунерсдорфское сражение и взятие Берлина. </vt:lpstr>
      <vt:lpstr>1759-60 гг. – Кунерсдорфское сражение и взятие Берлина. </vt:lpstr>
      <vt:lpstr>1759-60 гг. – Кунерсдорфское сражение и взятие Берлина. </vt:lpstr>
      <vt:lpstr>1770, 1787-1791 гг. – Ларга и Кагул, Очаков, Измаил и Рымник.</vt:lpstr>
      <vt:lpstr>1770, 1787-1791 гг. – Ларга и Кагул, Очаков, Измаил и Рымник.</vt:lpstr>
      <vt:lpstr>1770, 1787-1791 гг. – Ларга и Кагул, Очаков, Измаил и Рымник.</vt:lpstr>
      <vt:lpstr>1770, 1787-1791 гг. – Ларга и Кагул, Очаков, Измаил и Рымник.</vt:lpstr>
      <vt:lpstr>1814 г – взятие Парижа</vt:lpstr>
      <vt:lpstr>1814 г – взятие Парижа</vt:lpstr>
      <vt:lpstr>1814 г – взятие Парижа</vt:lpstr>
      <vt:lpstr>1814 г – взятие Парижа</vt:lpstr>
      <vt:lpstr>1839 г. – Штурм аула Ахульго</vt:lpstr>
      <vt:lpstr>1839 г. – Штурм аула Ахульго</vt:lpstr>
      <vt:lpstr>1839 г. – Штурм аула Ахульго</vt:lpstr>
      <vt:lpstr>1839 г. – Штурм аула Ахульго</vt:lpstr>
      <vt:lpstr>1942-1943 – Сталинградская битва</vt:lpstr>
      <vt:lpstr>1942-1943 – Сталинградская битва</vt:lpstr>
      <vt:lpstr>1942-1943 – Сталинградская битва</vt:lpstr>
      <vt:lpstr>1942-1943 – Сталинградская битва</vt:lpstr>
      <vt:lpstr>1905</vt:lpstr>
      <vt:lpstr>1945</vt:lpstr>
      <vt:lpstr> 1978 </vt:lpstr>
      <vt:lpstr>1995</vt:lpstr>
      <vt:lpstr>2005</vt:lpstr>
      <vt:lpstr>2015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Беглова С В</dc:creator>
  <cp:lastModifiedBy>mosgorsyutur</cp:lastModifiedBy>
  <cp:revision>35</cp:revision>
  <dcterms:created xsi:type="dcterms:W3CDTF">2014-07-21T17:39:25Z</dcterms:created>
  <dcterms:modified xsi:type="dcterms:W3CDTF">2016-01-28T13:58:43Z</dcterms:modified>
</cp:coreProperties>
</file>