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75" r:id="rId5"/>
    <p:sldId id="277" r:id="rId6"/>
    <p:sldId id="259" r:id="rId7"/>
    <p:sldId id="273" r:id="rId8"/>
    <p:sldId id="269" r:id="rId9"/>
    <p:sldId id="271" r:id="rId10"/>
    <p:sldId id="276" r:id="rId11"/>
    <p:sldId id="260" r:id="rId12"/>
    <p:sldId id="262" r:id="rId13"/>
    <p:sldId id="261" r:id="rId14"/>
    <p:sldId id="274" r:id="rId15"/>
    <p:sldId id="263" r:id="rId16"/>
    <p:sldId id="264" r:id="rId17"/>
    <p:sldId id="267" r:id="rId18"/>
    <p:sldId id="265" r:id="rId19"/>
    <p:sldId id="266" r:id="rId20"/>
    <p:sldId id="278" r:id="rId21"/>
    <p:sldId id="26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774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E0E42-975B-4B9E-BD4D-4215850DAF7B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2233C-9DDE-43CC-A9EF-AE6CA5F14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17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2233C-9DDE-43CC-A9EF-AE6CA5F1447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903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2233C-9DDE-43CC-A9EF-AE6CA5F1447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281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DE7F-B257-425A-BFB9-80A8EE7B2F8E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F4B-1F2F-4A77-A3E1-D0A0B187335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DE7F-B257-425A-BFB9-80A8EE7B2F8E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F4B-1F2F-4A77-A3E1-D0A0B18733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DE7F-B257-425A-BFB9-80A8EE7B2F8E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F4B-1F2F-4A77-A3E1-D0A0B18733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DE7F-B257-425A-BFB9-80A8EE7B2F8E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F4B-1F2F-4A77-A3E1-D0A0B18733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DE7F-B257-425A-BFB9-80A8EE7B2F8E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F4B-1F2F-4A77-A3E1-D0A0B187335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DE7F-B257-425A-BFB9-80A8EE7B2F8E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F4B-1F2F-4A77-A3E1-D0A0B18733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DE7F-B257-425A-BFB9-80A8EE7B2F8E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F4B-1F2F-4A77-A3E1-D0A0B187335A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DE7F-B257-425A-BFB9-80A8EE7B2F8E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F4B-1F2F-4A77-A3E1-D0A0B18733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DE7F-B257-425A-BFB9-80A8EE7B2F8E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F4B-1F2F-4A77-A3E1-D0A0B18733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DE7F-B257-425A-BFB9-80A8EE7B2F8E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F4B-1F2F-4A77-A3E1-D0A0B187335A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DE7F-B257-425A-BFB9-80A8EE7B2F8E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62F4B-1F2F-4A77-A3E1-D0A0B18733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92FDE7F-B257-425A-BFB9-80A8EE7B2F8E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98962F4B-1F2F-4A77-A3E1-D0A0B187335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3407146"/>
            <a:ext cx="7543800" cy="1440160"/>
          </a:xfrm>
        </p:spPr>
        <p:txBody>
          <a:bodyPr/>
          <a:lstStyle/>
          <a:p>
            <a:r>
              <a:rPr lang="ru-RU" sz="5400" dirty="0" smtClean="0"/>
              <a:t>Лошади в противогазах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81739" y="5162940"/>
            <a:ext cx="6858000" cy="990600"/>
          </a:xfrm>
        </p:spPr>
        <p:txBody>
          <a:bodyPr/>
          <a:lstStyle/>
          <a:p>
            <a:pPr algn="r"/>
            <a:r>
              <a:rPr lang="ru-RU" dirty="0" smtClean="0"/>
              <a:t>Тесленко. А.Я.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289" y="1090363"/>
            <a:ext cx="4599421" cy="293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2652326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1371432" y="6165304"/>
            <a:ext cx="6675850" cy="990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ГБОУДО МДЮЦЭКТ</a:t>
            </a:r>
          </a:p>
        </p:txBody>
      </p:sp>
    </p:spTree>
    <p:extLst>
      <p:ext uri="{BB962C8B-B14F-4D97-AF65-F5344CB8AC3E}">
        <p14:creationId xmlns:p14="http://schemas.microsoft.com/office/powerpoint/2010/main" val="88381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9"/>
    </mc:Choice>
    <mc:Fallback xmlns="">
      <p:transition spd="slow" advTm="206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r="373" b="11788"/>
          <a:stretch/>
        </p:blipFill>
        <p:spPr bwMode="auto">
          <a:xfrm>
            <a:off x="4460032" y="-28288"/>
            <a:ext cx="4683968" cy="68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95740"/>
            <a:ext cx="3960440" cy="1385587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Карта использования  Хим. оружия в Первой мировой  и подсчеты применения Химического оружия в течении Первой Мировой. </a:t>
            </a:r>
            <a:endParaRPr lang="ru-RU" sz="1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51" y="260648"/>
            <a:ext cx="432445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82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28"/>
    </mc:Choice>
    <mc:Fallback xmlns="">
      <p:transition spd="slow" advTm="1772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3" y="2564904"/>
            <a:ext cx="8764716" cy="1512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/>
              <a:t> Упоминания о средствах индивидуальной дыхательной защиты для коней известны с </a:t>
            </a:r>
            <a:r>
              <a:rPr lang="ru-RU" sz="1800" b="1" dirty="0" smtClean="0"/>
              <a:t> </a:t>
            </a:r>
            <a:r>
              <a:rPr lang="ru-RU" sz="1800" b="1" dirty="0"/>
              <a:t>Первой мировой войны. Связаны такие противогазы с именами ветеринарного врача Гонтарева и магистра ветеринарных наук </a:t>
            </a:r>
            <a:r>
              <a:rPr lang="ru-RU" sz="1800" b="1" dirty="0" err="1"/>
              <a:t>Лавриновича</a:t>
            </a:r>
            <a:r>
              <a:rPr lang="ru-RU" sz="1800" b="1" dirty="0"/>
              <a:t>.</a:t>
            </a:r>
          </a:p>
          <a:p>
            <a:pPr marL="0" indent="0">
              <a:buNone/>
            </a:pPr>
            <a:r>
              <a:rPr lang="ru-RU" sz="1800" i="1" dirty="0" smtClean="0"/>
              <a:t>При изобретении </a:t>
            </a:r>
            <a:r>
              <a:rPr lang="ru-RU" sz="1800" i="1" dirty="0"/>
              <a:t>противогазов для лошадей, были учтены следующие особенности организма лошади: </a:t>
            </a:r>
            <a:r>
              <a:rPr lang="ru-RU" sz="1800" i="1" dirty="0" smtClean="0"/>
              <a:t>1</a:t>
            </a:r>
            <a:r>
              <a:rPr lang="ru-RU" sz="1800" i="1" dirty="0"/>
              <a:t>. Лошадь потребляет при дыхании весьма значительное количество воздуха (в покое 60 л/мин. при движении рысью до 450 л/мин.), поэтому необходимо. чтобы сопротивление дыханию конского противогаза было невысоким. Это достигается увеличением фильтрующей поверхности противогаза</a:t>
            </a:r>
            <a:r>
              <a:rPr lang="ru-RU" sz="1800" i="1" dirty="0" smtClean="0"/>
              <a:t>.</a:t>
            </a:r>
          </a:p>
          <a:p>
            <a:pPr marL="0" indent="0">
              <a:buNone/>
            </a:pPr>
            <a:r>
              <a:rPr lang="ru-RU" sz="1800" i="1" dirty="0" smtClean="0"/>
              <a:t>     2. Ядовитые дымы в обычных полевых концентрациях не оказывают заметного влияния на лошадь, следовательно. конский противогаз может не иметь противодымного фильтра.</a:t>
            </a:r>
          </a:p>
          <a:p>
            <a:pPr marL="0" indent="0">
              <a:buNone/>
            </a:pPr>
            <a:r>
              <a:rPr lang="ru-RU" sz="1800" i="1" dirty="0" smtClean="0"/>
              <a:t>     </a:t>
            </a:r>
            <a:r>
              <a:rPr lang="ru-RU" sz="1800" i="1" dirty="0"/>
              <a:t>3. Глаза лошади мало чувствительны к слезоточивым ОВ, но могут поражаться другими ОВ. </a:t>
            </a:r>
            <a:r>
              <a:rPr lang="ru-RU" sz="1800" i="1" smtClean="0"/>
              <a:t>Вследствие </a:t>
            </a:r>
            <a:r>
              <a:rPr lang="ru-RU" sz="1800" i="1" dirty="0"/>
              <a:t>этого </a:t>
            </a:r>
            <a:r>
              <a:rPr lang="ru-RU" sz="1800" i="1" dirty="0" smtClean="0"/>
              <a:t>имеют </a:t>
            </a:r>
            <a:r>
              <a:rPr lang="ru-RU" sz="1800" i="1" dirty="0"/>
              <a:t>отдельные защитные очки, поскольку монтирование очков в самом противогазе сопряжено с большими конструктивными </a:t>
            </a:r>
            <a:r>
              <a:rPr lang="ru-RU" sz="1800" i="1" dirty="0" smtClean="0"/>
              <a:t>затруднениями.</a:t>
            </a:r>
          </a:p>
          <a:p>
            <a:pPr marL="0" indent="0">
              <a:buNone/>
            </a:pPr>
            <a:r>
              <a:rPr lang="ru-RU" sz="1800" i="1" dirty="0" smtClean="0"/>
              <a:t>     </a:t>
            </a:r>
            <a:r>
              <a:rPr lang="ru-RU" sz="1800" i="1" dirty="0"/>
              <a:t>Конский противогаз ветеринара Гонтарева выглядит как торба, </a:t>
            </a:r>
            <a:endParaRPr lang="ru-RU" sz="1800" i="1" dirty="0" smtClean="0"/>
          </a:p>
          <a:p>
            <a:pPr marL="0" indent="0">
              <a:buNone/>
            </a:pPr>
            <a:r>
              <a:rPr lang="ru-RU" sz="1800" i="1" dirty="0" smtClean="0"/>
              <a:t>представляющая </a:t>
            </a:r>
            <a:r>
              <a:rPr lang="ru-RU" sz="1800" i="1" dirty="0"/>
              <a:t>собой форму трапеции, которая, в свою очередь, </a:t>
            </a:r>
            <a:endParaRPr lang="ru-RU" sz="1800" i="1" dirty="0" smtClean="0"/>
          </a:p>
          <a:p>
            <a:pPr marL="0" indent="0">
              <a:buNone/>
            </a:pPr>
            <a:r>
              <a:rPr lang="ru-RU" sz="1800" i="1" dirty="0" smtClean="0"/>
              <a:t>сшита </a:t>
            </a:r>
            <a:r>
              <a:rPr lang="ru-RU" sz="1800" i="1" dirty="0"/>
              <a:t>из внешнего и подкладочного полотен. К нему прилагалась </a:t>
            </a:r>
            <a:endParaRPr lang="ru-RU" sz="1800" i="1" dirty="0" smtClean="0"/>
          </a:p>
          <a:p>
            <a:pPr marL="0" indent="0">
              <a:buNone/>
            </a:pPr>
            <a:r>
              <a:rPr lang="ru-RU" sz="1800" i="1" dirty="0" smtClean="0"/>
              <a:t>также </a:t>
            </a:r>
            <a:r>
              <a:rPr lang="ru-RU" sz="1800" i="1" dirty="0"/>
              <a:t>инструкция по применению которая была введена </a:t>
            </a:r>
            <a:endParaRPr lang="ru-RU" sz="1800" i="1" dirty="0" smtClean="0"/>
          </a:p>
          <a:p>
            <a:pPr marL="0" indent="0">
              <a:buNone/>
            </a:pPr>
            <a:r>
              <a:rPr lang="ru-RU" sz="1800" i="1" dirty="0" smtClean="0"/>
              <a:t>министром </a:t>
            </a:r>
            <a:r>
              <a:rPr lang="ru-RU" sz="1800" i="1" dirty="0"/>
              <a:t>обороны. </a:t>
            </a:r>
            <a:endParaRPr lang="ru-RU" sz="1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4752602"/>
            <a:ext cx="1899087" cy="181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90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97"/>
    </mc:Choice>
    <mc:Fallback xmlns="">
      <p:transition spd="slow" advTm="1799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240" y="3946204"/>
            <a:ext cx="3131806" cy="2339235"/>
          </a:xfrm>
        </p:spPr>
        <p:txBody>
          <a:bodyPr>
            <a:normAutofit fontScale="90000"/>
          </a:bodyPr>
          <a:lstStyle/>
          <a:p>
            <a:r>
              <a:rPr lang="ru-RU" sz="1600" dirty="0"/>
              <a:t>Благодаря таким разработкам  конь имел возможность получать доступ к очищенному воздуху около четырех часов, находясь в зараженной местности и  надевался на лошадь согласно «Инструкции по применению конского противогаза</a:t>
            </a:r>
            <a:r>
              <a:rPr lang="ru-RU" sz="1600" dirty="0" smtClean="0"/>
              <a:t>».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2561" y="0"/>
            <a:ext cx="7543800" cy="836712"/>
          </a:xfrm>
        </p:spPr>
        <p:txBody>
          <a:bodyPr>
            <a:normAutofit/>
          </a:bodyPr>
          <a:lstStyle/>
          <a:p>
            <a:r>
              <a:rPr lang="ru-RU" sz="1800" dirty="0"/>
              <a:t> Солдат и лошади в противогазах. Первая мировая война.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34" y="3645023"/>
            <a:ext cx="2381728" cy="288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66" b="7584"/>
          <a:stretch/>
        </p:blipFill>
        <p:spPr>
          <a:xfrm>
            <a:off x="333625" y="620688"/>
            <a:ext cx="3302736" cy="38375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928" y="620688"/>
            <a:ext cx="4077072" cy="56647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992" y="601716"/>
            <a:ext cx="2650070" cy="232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6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1"/>
    </mc:Choice>
    <mc:Fallback xmlns="">
      <p:transition spd="slow" advTm="836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8352928" cy="31683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000" dirty="0"/>
              <a:t> В поисках надежного средства, позволяющего </a:t>
            </a:r>
            <a:r>
              <a:rPr lang="ru-RU" sz="2000" dirty="0" smtClean="0"/>
              <a:t>нейтрализовать </a:t>
            </a:r>
            <a:r>
              <a:rPr lang="ru-RU" sz="2000" dirty="0"/>
              <a:t>химическое оружие врага, единственным эффективным средством индивидуальной защиты  оказался противогаз, изобретенный нашим соотечественником профессором </a:t>
            </a:r>
            <a:r>
              <a:rPr lang="ru-RU" sz="2000" dirty="0" err="1"/>
              <a:t>Н.Д.Зелинским</a:t>
            </a:r>
            <a:r>
              <a:rPr lang="ru-RU" sz="2000" dirty="0"/>
              <a:t>,  признанным в России и за рубежом специалистом в области органической химии</a:t>
            </a:r>
            <a:r>
              <a:rPr lang="ru-RU" sz="2000" dirty="0" smtClean="0"/>
              <a:t>. </a:t>
            </a:r>
            <a:r>
              <a:rPr lang="ru-RU" sz="2000" dirty="0"/>
              <a:t>На основе теоретических и опытных данных Зелинского инженер </a:t>
            </a:r>
            <a:r>
              <a:rPr lang="ru-RU" sz="2000" dirty="0" err="1"/>
              <a:t>Э.Куммант</a:t>
            </a:r>
            <a:r>
              <a:rPr lang="ru-RU" sz="2000" dirty="0"/>
              <a:t> создал маску из резины, герметично облегающую лицо и обеспечивающую поступление воздуха для дыхания через фильтрующий элемент. На изготовление реального противогаза ушло четыре месяца. С появлением новых отравляющих веществ совершенствовались и средства защиты от них: угольный фильтр Зелинского дополнился </a:t>
            </a:r>
            <a:r>
              <a:rPr lang="ru-RU" sz="2000" dirty="0" err="1"/>
              <a:t>противоаэрозольными</a:t>
            </a:r>
            <a:r>
              <a:rPr lang="ru-RU" sz="2000" dirty="0"/>
              <a:t> фильтрами, катализаторами, химическими поглотителями. </a:t>
            </a:r>
          </a:p>
          <a:p>
            <a:pPr marL="0" indent="0">
              <a:buNone/>
            </a:pPr>
            <a:r>
              <a:rPr lang="ru-RU" sz="2000" dirty="0"/>
              <a:t>    </a:t>
            </a:r>
            <a:r>
              <a:rPr lang="ru-RU" sz="2000" dirty="0" smtClean="0"/>
              <a:t>    Разработка</a:t>
            </a:r>
            <a:r>
              <a:rPr lang="ru-RU" sz="2000" dirty="0"/>
              <a:t>, создание и преобразование противогазов для лошадей продолжалась наиболее продуктивно даже в годы Великой Отечественной Войны. Окончательный вариант аппарата дыхательной защиты для коня был разработан в 1943 году.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89040"/>
            <a:ext cx="1944216" cy="224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7" r="17768"/>
          <a:stretch/>
        </p:blipFill>
        <p:spPr>
          <a:xfrm>
            <a:off x="6300192" y="3429000"/>
            <a:ext cx="2448272" cy="26136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1"/>
          <a:stretch/>
        </p:blipFill>
        <p:spPr>
          <a:xfrm>
            <a:off x="2998259" y="3415409"/>
            <a:ext cx="2677594" cy="299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9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4"/>
    </mc:Choice>
    <mc:Fallback xmlns="">
      <p:transition spd="slow" advTm="2162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51" y="3852922"/>
            <a:ext cx="5013769" cy="3038344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708" y="332656"/>
            <a:ext cx="495229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383314"/>
            <a:ext cx="1691680" cy="24746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2" y="2564904"/>
            <a:ext cx="2805131" cy="3904169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323528" y="476672"/>
            <a:ext cx="3868180" cy="172819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dirty="0" smtClean="0"/>
              <a:t>Все последующие войны противогазы  использовались для защиты лошадей не зависимо от национальности всадников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/>
          <a:stretch/>
        </p:blipFill>
        <p:spPr>
          <a:xfrm>
            <a:off x="1907704" y="1891905"/>
            <a:ext cx="2791866" cy="218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4"/>
    </mc:Choice>
    <mc:Fallback xmlns="">
      <p:transition spd="slow" advTm="739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7543800" cy="936104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а) Детали противогаза КСПФ 1 и очки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r>
              <a:rPr lang="ru-RU" dirty="0"/>
              <a:t>б) крепление </a:t>
            </a:r>
            <a:r>
              <a:rPr lang="ru-RU" dirty="0" err="1"/>
              <a:t>вьючка</a:t>
            </a:r>
            <a:r>
              <a:rPr lang="ru-RU" dirty="0"/>
              <a:t> с противогазом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6197"/>
            <a:ext cx="4309872" cy="418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3750"/>
            <a:ext cx="3154680" cy="547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0" y="5916486"/>
            <a:ext cx="9144000" cy="93610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/>
              <a:t>Фото страниц «Инструкции для применения конского противогаза»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184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7"/>
    </mc:Choice>
    <mc:Fallback xmlns="">
      <p:transition spd="slow" advTm="412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525087"/>
            <a:ext cx="4479575" cy="310770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458" y="616232"/>
            <a:ext cx="5973295" cy="3600400"/>
          </a:xfrm>
        </p:spPr>
        <p:txBody>
          <a:bodyPr>
            <a:normAutofit lnSpcReduction="10000"/>
          </a:bodyPr>
          <a:lstStyle/>
          <a:p>
            <a:pPr marL="2240280" lvl="8" indent="0">
              <a:buNone/>
            </a:pPr>
            <a:r>
              <a:rPr lang="ru-RU" dirty="0" smtClean="0"/>
              <a:t>в) надевание противогаза КСПФ 1</a:t>
            </a:r>
          </a:p>
          <a:p>
            <a:pPr marL="2240280" lvl="8" indent="0">
              <a:buNone/>
            </a:pPr>
            <a:r>
              <a:rPr lang="ru-RU" dirty="0" smtClean="0"/>
              <a:t>г) надевание противогаза КСПМ</a:t>
            </a:r>
          </a:p>
          <a:p>
            <a:pPr marL="2240280" lvl="8" indent="0">
              <a:buNone/>
            </a:pPr>
            <a:r>
              <a:rPr lang="ru-RU" dirty="0"/>
              <a:t>Конский противогаз КСПМ состоит из двух противогазовых коробок цилиндрической формы, маски и сумки. Вес противогаза 3 кг. Коробка снаряжена однослойной шихтой — универсальным поглотителем. Противодымного фильтра нет. Маска из резины, покрытой трикотажем, готовится четырех размеров — № 1, 2, 3, 4 (самый меньший размер № 1). В маску вмонтированы трензельные удила со специальными застежками (карабинами).</a:t>
            </a:r>
            <a:endParaRPr lang="ru-RU" dirty="0" smtClean="0"/>
          </a:p>
          <a:p>
            <a:pPr lvl="8"/>
            <a:endParaRPr lang="ru-RU" dirty="0" smtClean="0"/>
          </a:p>
          <a:p>
            <a:pPr lvl="8"/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575" y="393913"/>
            <a:ext cx="3122777" cy="375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2405825" cy="408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846" y="2272816"/>
            <a:ext cx="2635449" cy="36987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4517008"/>
            <a:ext cx="1836960" cy="211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1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5"/>
    </mc:Choice>
    <mc:Fallback xmlns="">
      <p:transition spd="slow" advTm="1356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668" y="352106"/>
            <a:ext cx="8712968" cy="372900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dirty="0"/>
              <a:t>В СССР противогазы на лошадей одевали не только в условиях военной необходимости, но и в подготовке к спортивным мероприятиям. К примеру, лошадям при подготовке к Олимпиаде-80г. надевали противогазы с обогащенной газовой смесью для подготовки к самым ответственным стартам. Единственный в Советском Союзе Всесоюзный научно-исследовательский институт коневодства в Рязанской области занимался проблемами, как подготовки лошадей, так и их защиты. Эффект от работы спортивной лошади в противогазе был как при тренировочной работе в высокогорье с повышением нагрузок на сердечно-сосудистую систему и с быстрым восстановлением</a:t>
            </a:r>
            <a:r>
              <a:rPr lang="ru-RU" dirty="0" smtClean="0"/>
              <a:t>.</a:t>
            </a:r>
            <a:endParaRPr lang="en-US" dirty="0" smtClean="0"/>
          </a:p>
          <a:p>
            <a:pPr marL="0" indent="0" algn="ctr">
              <a:buNone/>
            </a:pPr>
            <a:r>
              <a:rPr lang="ru-RU" dirty="0" smtClean="0"/>
              <a:t>В России противогазы используют в настоящее время и для лечения лошадей, помещая в фильтры водные смеси скипидара и растительных эфирных масел.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2062"/>
            <a:ext cx="3994584" cy="299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" t="8889" r="4267" b="7380"/>
          <a:stretch/>
        </p:blipFill>
        <p:spPr bwMode="auto">
          <a:xfrm>
            <a:off x="4860032" y="4081107"/>
            <a:ext cx="3096344" cy="255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75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1"/>
    </mc:Choice>
    <mc:Fallback xmlns="">
      <p:transition spd="slow" advTm="1151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581" y="332656"/>
            <a:ext cx="4164395" cy="62646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  После войны противогазы  использовались по своему прямому назначению во время испытаний оружия массового поражения на Тоцком, Семипалатинском полигонах и острове Возрождения в Аральском море.</a:t>
            </a:r>
          </a:p>
          <a:p>
            <a:pPr marL="0" indent="0">
              <a:buNone/>
            </a:pPr>
            <a:r>
              <a:rPr lang="ru-RU" dirty="0"/>
              <a:t>      В настоящее время в современной Российской армии уже нет необходимости создавать противогазы для коней, но в странах, где и по сей день невозможно обойтись без гужевого </a:t>
            </a:r>
            <a:r>
              <a:rPr lang="ru-RU" dirty="0" smtClean="0"/>
              <a:t>транспорта и конной полиции ученые </a:t>
            </a:r>
            <a:r>
              <a:rPr lang="ru-RU" dirty="0"/>
              <a:t>ломают головы, придумывая новые усовершенствованные противогазы для животных. 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064" y="836712"/>
            <a:ext cx="3092168" cy="367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788024" y="44623"/>
            <a:ext cx="2736304" cy="10081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dirty="0" smtClean="0"/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Противогаз для лошади. Начало ХХ века.</a:t>
            </a:r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0" r="17755" b="13466"/>
          <a:stretch/>
        </p:blipFill>
        <p:spPr>
          <a:xfrm>
            <a:off x="4067944" y="3501008"/>
            <a:ext cx="4176464" cy="3199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747" y="813183"/>
            <a:ext cx="1918144" cy="239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1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2"/>
    </mc:Choice>
    <mc:Fallback xmlns="">
      <p:transition spd="slow" advTm="886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9066" y="183433"/>
            <a:ext cx="8414934" cy="836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Противогазы </a:t>
            </a:r>
            <a:r>
              <a:rPr lang="ru-RU" dirty="0"/>
              <a:t>для лошадей являются музейными экспонатами многих стран, в том числе Франции и России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56" y="1004730"/>
            <a:ext cx="3854558" cy="256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6" b="2970"/>
          <a:stretch/>
        </p:blipFill>
        <p:spPr bwMode="auto">
          <a:xfrm>
            <a:off x="4716014" y="1418253"/>
            <a:ext cx="4416362" cy="49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8"/>
          <a:stretch/>
        </p:blipFill>
        <p:spPr>
          <a:xfrm>
            <a:off x="208084" y="3574435"/>
            <a:ext cx="4507930" cy="31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4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5"/>
    </mc:Choice>
    <mc:Fallback xmlns="">
      <p:transition spd="slow" advTm="432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274" y="3715602"/>
            <a:ext cx="8748464" cy="2815208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История лошадей и их </a:t>
            </a:r>
            <a:r>
              <a:rPr lang="ru-RU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использования человеком </a:t>
            </a:r>
            <a:r>
              <a:rPr lang="ru-RU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 </a:t>
            </a:r>
            <a:r>
              <a:rPr lang="ru-RU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мирное время и в военных </a:t>
            </a:r>
            <a:r>
              <a:rPr lang="ru-RU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действиях началась более 5000 тысяч лет назад.</a:t>
            </a:r>
            <a:br>
              <a:rPr lang="ru-RU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Каждый </a:t>
            </a:r>
            <a:r>
              <a:rPr lang="ru-RU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школьник ( не говоря уже о взрослом человеке) знает то что лошади возили телеги, участвовали в военных действиях, но мало кто знает как защищали лошадей от дыма и гари после или во время бомбежек, мало кто задумывается о том , что дыхательные пути лошадей тоже требовали защиты и люди нашли выход, они создали конные противогазы….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819" y="384276"/>
            <a:ext cx="4239954" cy="1172515"/>
          </a:xfrm>
          <a:ln>
            <a:noFill/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i="1" dirty="0">
                <a:solidFill>
                  <a:srgbClr val="FF0000"/>
                </a:solidFill>
              </a:rPr>
              <a:t>И вечный бой! Покой нам только снится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FF0000"/>
                </a:solidFill>
              </a:rPr>
              <a:t>Сквозь </a:t>
            </a:r>
            <a:r>
              <a:rPr lang="ru-RU" i="1" dirty="0">
                <a:solidFill>
                  <a:srgbClr val="FF0000"/>
                </a:solidFill>
              </a:rPr>
              <a:t>кровь и пыль...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FF0000"/>
                </a:solidFill>
              </a:rPr>
              <a:t>Летит</a:t>
            </a:r>
            <a:r>
              <a:rPr lang="ru-RU" i="1" dirty="0">
                <a:solidFill>
                  <a:srgbClr val="FF0000"/>
                </a:solidFill>
              </a:rPr>
              <a:t>, летит степная кобылица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FF0000"/>
                </a:solidFill>
              </a:rPr>
              <a:t>И </a:t>
            </a:r>
            <a:r>
              <a:rPr lang="ru-RU" i="1" dirty="0">
                <a:solidFill>
                  <a:srgbClr val="FF0000"/>
                </a:solidFill>
              </a:rPr>
              <a:t>мнёт ковыль...</a:t>
            </a:r>
          </a:p>
          <a:p>
            <a:pPr marL="0" indent="0" algn="r">
              <a:buNone/>
            </a:pPr>
            <a:r>
              <a:rPr lang="ru-RU" dirty="0" smtClean="0">
                <a:solidFill>
                  <a:srgbClr val="FF0000"/>
                </a:solidFill>
              </a:rPr>
              <a:t>А</a:t>
            </a:r>
            <a:r>
              <a:rPr lang="ru-RU" dirty="0">
                <a:solidFill>
                  <a:srgbClr val="FF0000"/>
                </a:solidFill>
              </a:rPr>
              <a:t>. Блок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954" y="384277"/>
            <a:ext cx="4142046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412776"/>
            <a:ext cx="4606418" cy="27363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 anchorCtr="0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u="sng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Объект исследования </a:t>
            </a:r>
            <a:r>
              <a:rPr lang="ru-RU" sz="1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– </a:t>
            </a:r>
            <a:r>
              <a:rPr lang="ru-RU" sz="1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лошади и часть </a:t>
            </a:r>
          </a:p>
          <a:p>
            <a:r>
              <a:rPr lang="ru-RU" sz="1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человеческой истории и культуры, </a:t>
            </a:r>
          </a:p>
          <a:p>
            <a:r>
              <a:rPr lang="ru-RU" sz="1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что с ними связаны.</a:t>
            </a:r>
          </a:p>
          <a:p>
            <a:r>
              <a:rPr lang="ru-RU" sz="2000" u="sng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Предмет исследования </a:t>
            </a:r>
            <a:r>
              <a:rPr lang="ru-RU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– история использование противогазов  для лошадей.</a:t>
            </a:r>
          </a:p>
          <a:p>
            <a:r>
              <a:rPr lang="ru-RU" sz="2000" u="sng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Актуальность</a:t>
            </a:r>
            <a:r>
              <a:rPr lang="ru-RU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проектно-исследовательской работы в создании страниц виртуального музея истории  «Человек и лошади».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6"/>
    </mc:Choice>
    <mc:Fallback xmlns="">
      <p:transition spd="slow" advTm="1191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730" y="548680"/>
            <a:ext cx="4371385" cy="28786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861048"/>
            <a:ext cx="3759914" cy="28216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19" y="548680"/>
            <a:ext cx="482453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Даже филателисты (коллекционеры почтовых марок)  достойно почтили историческую память на заинтересовавшую нас тему, если честно, то именно, увидев изображение лошади в противогазе на одном из почтовых блоков, мы и начали свои первые шаги на пути исследования и погружения в Великую Историю первой мировой войны и нашей </a:t>
            </a:r>
            <a:r>
              <a:rPr lang="ru-RU" dirty="0" smtClean="0"/>
              <a:t>Родины.</a:t>
            </a:r>
          </a:p>
          <a:p>
            <a:r>
              <a:rPr lang="ru-RU" dirty="0" smtClean="0"/>
              <a:t>Собранный нами материал Вы можете увидеть на сайте «Моя компания»</a:t>
            </a:r>
            <a:r>
              <a:rPr lang="ru-RU" dirty="0"/>
              <a:t> музея</a:t>
            </a:r>
          </a:p>
          <a:p>
            <a:r>
              <a:rPr lang="ru-RU" dirty="0" smtClean="0"/>
              <a:t>«Человек и Лошади»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00"/>
          <a:stretch/>
        </p:blipFill>
        <p:spPr>
          <a:xfrm>
            <a:off x="3563888" y="3463280"/>
            <a:ext cx="5435443" cy="299695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21094" y="188640"/>
            <a:ext cx="8604448" cy="509398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Заключение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89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25144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Спасибо за внимание!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20688"/>
            <a:ext cx="8759640" cy="48245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СПИСОК ЛИТЕРАТУРЫ</a:t>
            </a:r>
          </a:p>
          <a:p>
            <a:pPr marL="0" indent="0">
              <a:buNone/>
            </a:pPr>
            <a:r>
              <a:rPr lang="ru-RU" dirty="0"/>
              <a:t>1. Великая забытая война. Сборник под ред. Александра Свечина. М</a:t>
            </a:r>
            <a:r>
              <a:rPr lang="ru-RU" dirty="0" smtClean="0"/>
              <a:t>.: Яуза</a:t>
            </a:r>
            <a:r>
              <a:rPr lang="ru-RU" dirty="0"/>
              <a:t>, Эксмо, 2009 - 296с.</a:t>
            </a:r>
          </a:p>
          <a:p>
            <a:pPr marL="0" indent="0">
              <a:buNone/>
            </a:pPr>
            <a:r>
              <a:rPr lang="ru-RU" dirty="0"/>
              <a:t>2.Дерябин, А. И. Первая мировая война, 1914-1918: Кавалерия Российской императорской гвардии. - М.: АСТ, 2000.- 217 с.</a:t>
            </a:r>
          </a:p>
          <a:p>
            <a:pPr marL="0" indent="0">
              <a:buNone/>
            </a:pPr>
            <a:r>
              <a:rPr lang="ru-RU" dirty="0"/>
              <a:t>3. Денисон Дж. История конницы. Кн.3. – М.: ООО «Издательство АСТ», 2001. – 480 с.</a:t>
            </a:r>
          </a:p>
          <a:p>
            <a:pPr marL="0" indent="0" fontAlgn="auto">
              <a:buNone/>
            </a:pPr>
            <a:r>
              <a:rPr lang="ru-RU" dirty="0"/>
              <a:t>4. </a:t>
            </a:r>
            <a:r>
              <a:rPr lang="ru-RU" dirty="0" smtClean="0"/>
              <a:t>Изонов В</a:t>
            </a:r>
            <a:r>
              <a:rPr lang="ru-RU" dirty="0"/>
              <a:t>. В. Подготовка русской армии накануне Первой мировой войны // Военно-исторический журнал. - 2004. - N 10. - С. 34-39.</a:t>
            </a:r>
          </a:p>
          <a:p>
            <a:pPr marL="0" indent="0" fontAlgn="auto">
              <a:buNone/>
            </a:pPr>
            <a:r>
              <a:rPr lang="ru-RU" dirty="0"/>
              <a:t>5. </a:t>
            </a:r>
            <a:r>
              <a:rPr lang="ru-RU" dirty="0" smtClean="0"/>
              <a:t>Лиддел Гарт </a:t>
            </a:r>
            <a:r>
              <a:rPr lang="ru-RU" dirty="0"/>
              <a:t>Б. Г. Правда о Первой мировой войне: [пер. с англ.]. - М.: Яуза: Эксмо, 2009. - 480 с.</a:t>
            </a:r>
          </a:p>
          <a:p>
            <a:pPr marL="0" indent="0">
              <a:buNone/>
            </a:pPr>
            <a:r>
              <a:rPr lang="ru-RU" dirty="0"/>
              <a:t>6. Маниковский А. Боевое снабжение русской армии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1914 - 18 </a:t>
            </a:r>
            <a:r>
              <a:rPr lang="ru-RU" dirty="0" smtClean="0"/>
              <a:t>гг.. </a:t>
            </a:r>
            <a:r>
              <a:rPr lang="ru-RU" dirty="0"/>
              <a:t>(3 части, 1920 - 1923 </a:t>
            </a:r>
            <a:r>
              <a:rPr lang="ru-RU" dirty="0" smtClean="0"/>
              <a:t>гг..).</a:t>
            </a: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dirty="0" smtClean="0"/>
              <a:t>7. Ветеринарный справочник. СПб., 2013. – 358 с.</a:t>
            </a:r>
          </a:p>
          <a:p>
            <a:pPr marL="0" indent="0">
              <a:buNone/>
            </a:pPr>
            <a:r>
              <a:rPr lang="ru-RU" dirty="0" smtClean="0"/>
              <a:t>Иллюстрации </a:t>
            </a:r>
            <a:r>
              <a:rPr lang="ru-RU" dirty="0"/>
              <a:t>для презентации взяты с сайтов:</a:t>
            </a:r>
          </a:p>
          <a:p>
            <a:pPr marL="0" indent="0">
              <a:buNone/>
            </a:pPr>
            <a:r>
              <a:rPr lang="ru-RU" dirty="0"/>
              <a:t>http://www.specoborona.ru/products/442/8777/</a:t>
            </a:r>
          </a:p>
          <a:p>
            <a:pPr marL="0" indent="0">
              <a:buNone/>
            </a:pPr>
            <a:r>
              <a:rPr lang="ru-RU" dirty="0"/>
              <a:t>http://kvisaz.ru/20100809/3833/</a:t>
            </a:r>
          </a:p>
          <a:p>
            <a:pPr marL="0" indent="0">
              <a:buNone/>
            </a:pPr>
            <a:r>
              <a:rPr lang="ru-RU" dirty="0"/>
              <a:t>http://domovoi-vchd.livejournal.com/19917.html</a:t>
            </a:r>
          </a:p>
          <a:p>
            <a:pPr marL="0" indent="0">
              <a:buNone/>
            </a:pPr>
            <a:r>
              <a:rPr lang="ru-RU" dirty="0"/>
              <a:t>http://www.ibrest.ru/forum/viewforum.php/?t=94&amp;page=4</a:t>
            </a:r>
            <a:r>
              <a:rPr lang="ru-RU" dirty="0" smtClean="0"/>
              <a:t>#.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http://voenservice.ru/article/gazovaya-ataka-tsarya</a:t>
            </a:r>
          </a:p>
          <a:p>
            <a:pPr marL="0" indent="0">
              <a:buNone/>
            </a:pPr>
            <a:endParaRPr lang="ru-RU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620" y="2996808"/>
            <a:ext cx="2199828" cy="38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9"/>
    </mc:Choice>
    <mc:Fallback xmlns="">
      <p:transition spd="slow" advTm="163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6781800" cy="2088232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     Даже </a:t>
            </a:r>
            <a:r>
              <a:rPr lang="ru-RU" sz="2000" dirty="0"/>
              <a:t>малые дети знают, что противогаз - это средство для защиты дыхательных органов.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 </a:t>
            </a:r>
            <a:r>
              <a:rPr lang="ru-RU" sz="2000" dirty="0" smtClean="0"/>
              <a:t>   Первые </a:t>
            </a:r>
            <a:r>
              <a:rPr lang="ru-RU" sz="2000" dirty="0"/>
              <a:t>противогазы в России появились в 1838-1841 годах в Санкт-Петербурге. Их использовали для золочения куполов Исаакиевского собора. Однако, основной целью изобретения противогазов  была, конечно же,   защита от газового и химического поражения во время войны.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 </a:t>
            </a:r>
            <a:r>
              <a:rPr lang="ru-RU" sz="2000" dirty="0" smtClean="0"/>
              <a:t>  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3344614" cy="362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559" y="2492896"/>
            <a:ext cx="3832101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2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7"/>
    </mc:Choice>
    <mc:Fallback xmlns="">
      <p:transition spd="slow" advTm="1065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9" y="548680"/>
            <a:ext cx="5112568" cy="35283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В  </a:t>
            </a:r>
            <a:r>
              <a:rPr lang="ru-RU" dirty="0"/>
              <a:t>1878 году, русский профессор </a:t>
            </a:r>
            <a:r>
              <a:rPr lang="ru-RU" dirty="0" err="1"/>
              <a:t>Догель</a:t>
            </a:r>
            <a:r>
              <a:rPr lang="ru-RU" dirty="0"/>
              <a:t> </a:t>
            </a:r>
            <a:r>
              <a:rPr lang="ru-RU" dirty="0" smtClean="0"/>
              <a:t>предложил  один </a:t>
            </a:r>
            <a:r>
              <a:rPr lang="ru-RU" dirty="0"/>
              <a:t>из первых проектов противогазного </a:t>
            </a:r>
            <a:r>
              <a:rPr lang="ru-RU" dirty="0" smtClean="0">
                <a:solidFill>
                  <a:schemeClr val="tx1"/>
                </a:solidFill>
              </a:rPr>
              <a:t>КОСТЮМА</a:t>
            </a:r>
            <a:r>
              <a:rPr lang="ru-RU" dirty="0" smtClean="0"/>
              <a:t>. </a:t>
            </a:r>
            <a:r>
              <a:rPr lang="ru-RU" dirty="0"/>
              <a:t>Он предлагал свой костюм для защиты от биологического оружия. А конкретно - для работы в очагах чумы</a:t>
            </a:r>
            <a:r>
              <a:rPr lang="ru-RU" dirty="0" smtClean="0"/>
              <a:t>. Думали о защите от дыма и угарного газа лошадей и пожарные расчеты Москвы 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801009" cy="267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438128"/>
            <a:ext cx="1670304" cy="2590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645024"/>
            <a:ext cx="3955885" cy="283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6"/>
    </mc:Choice>
    <mc:Fallback xmlns="">
      <p:transition spd="slow" advTm="849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6781800" cy="1008112"/>
          </a:xfrm>
        </p:spPr>
        <p:txBody>
          <a:bodyPr/>
          <a:lstStyle/>
          <a:p>
            <a:r>
              <a:rPr lang="ru-RU" dirty="0" smtClean="0"/>
              <a:t>ПЕРВАЯ МИРОВАЯ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5884374"/>
            <a:ext cx="88610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C00000"/>
                </a:solidFill>
              </a:rPr>
              <a:t>ИТОГИ: 33 </a:t>
            </a:r>
            <a:r>
              <a:rPr lang="ru-RU" altLang="ru-RU" b="1" dirty="0">
                <a:solidFill>
                  <a:srgbClr val="C00000"/>
                </a:solidFill>
              </a:rPr>
              <a:t>стран </a:t>
            </a:r>
            <a:r>
              <a:rPr lang="ru-RU" altLang="ru-RU" b="1" dirty="0" smtClean="0">
                <a:solidFill>
                  <a:srgbClr val="C00000"/>
                </a:solidFill>
              </a:rPr>
              <a:t>участвовало (</a:t>
            </a:r>
            <a:r>
              <a:rPr lang="ru-RU" altLang="ru-RU" b="1" dirty="0">
                <a:solidFill>
                  <a:srgbClr val="C00000"/>
                </a:solidFill>
              </a:rPr>
              <a:t>1,5 млрд</a:t>
            </a:r>
            <a:r>
              <a:rPr lang="ru-RU" altLang="ru-RU" b="1" dirty="0" smtClean="0">
                <a:solidFill>
                  <a:srgbClr val="C00000"/>
                </a:solidFill>
              </a:rPr>
              <a:t>. человек</a:t>
            </a:r>
            <a:r>
              <a:rPr lang="ru-RU" altLang="ru-RU" b="1" dirty="0">
                <a:solidFill>
                  <a:srgbClr val="C00000"/>
                </a:solidFill>
              </a:rPr>
              <a:t>)</a:t>
            </a:r>
          </a:p>
          <a:p>
            <a:pPr algn="ctr">
              <a:buFont typeface="Wingdings" pitchFamily="2" charset="2"/>
              <a:buNone/>
            </a:pPr>
            <a:r>
              <a:rPr lang="ru-RU" altLang="ru-RU" b="1" dirty="0">
                <a:solidFill>
                  <a:srgbClr val="C00000"/>
                </a:solidFill>
              </a:rPr>
              <a:t>Распад империй: Германской, Российской, Австро-Венгерской, Османской</a:t>
            </a:r>
          </a:p>
          <a:p>
            <a:pPr algn="ctr">
              <a:buFont typeface="Wingdings" pitchFamily="2" charset="2"/>
              <a:buNone/>
            </a:pPr>
            <a:r>
              <a:rPr lang="ru-RU" altLang="ru-RU" b="1" dirty="0">
                <a:solidFill>
                  <a:srgbClr val="C00000"/>
                </a:solidFill>
              </a:rPr>
              <a:t>Более 10 млн. </a:t>
            </a:r>
            <a:r>
              <a:rPr lang="ru-RU" altLang="ru-RU" b="1" dirty="0" smtClean="0">
                <a:solidFill>
                  <a:srgbClr val="C00000"/>
                </a:solidFill>
              </a:rPr>
              <a:t>погибших. </a:t>
            </a:r>
            <a:r>
              <a:rPr lang="ru-RU" altLang="ru-RU" b="1" dirty="0" smtClean="0">
                <a:solidFill>
                  <a:srgbClr val="C00000"/>
                </a:solidFill>
              </a:rPr>
              <a:t>Экономический кризис</a:t>
            </a:r>
            <a:r>
              <a:rPr lang="ru-RU" altLang="ru-RU" b="1" dirty="0">
                <a:solidFill>
                  <a:srgbClr val="C00000"/>
                </a:solidFill>
              </a:rPr>
              <a:t>, голод, разруха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/>
          <a:stretch/>
        </p:blipFill>
        <p:spPr>
          <a:xfrm flipH="1">
            <a:off x="5724128" y="476672"/>
            <a:ext cx="3062672" cy="2304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38" y="2832449"/>
            <a:ext cx="2796284" cy="1676672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95536" y="1412776"/>
            <a:ext cx="5328592" cy="447159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-ее </a:t>
            </a:r>
            <a:r>
              <a:rPr lang="ru-RU" dirty="0"/>
              <a:t>так стали называть из-за того, что в военных действиях участвовали практически все страны мира, из-за масштабности и количества жертв. </a:t>
            </a:r>
          </a:p>
          <a:p>
            <a:r>
              <a:rPr lang="ru-RU" dirty="0"/>
              <a:t>Несмотря на то, что Первая Мировая война шла всего четыре года, с 1914 по 1918, она принесла на тот момент наибольшие разрушения и потери в странах, которые участвовали в войне. Противоборствующие стороны. С одной – страны, объединившиеся в военный блок под названием Антанта. Это Российская Империя, Англия, Франция и еще тридцать стран, а с другой - Тройственный союз Италии, Австро-Венгрии и Германии.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313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2286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05352"/>
            <a:ext cx="8352928" cy="4239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Средства </a:t>
            </a:r>
            <a:r>
              <a:rPr lang="ru-RU" sz="1800" dirty="0"/>
              <a:t>защиты от газа стали разрабатываться после первых же атак с применением газового оружия (впервые газовое оружие применила Франция), однако до изобретения противогазов эти средства были очень примитивными, начиная от обычных платков, пропитанных каким-либо нейтрализующим химикатом и заканчивая "газовыми шлемами" - а </a:t>
            </a:r>
            <a:r>
              <a:rPr lang="ru-RU" sz="1800" dirty="0" smtClean="0"/>
              <a:t>попросту, </a:t>
            </a:r>
            <a:r>
              <a:rPr lang="ru-RU" sz="1800" dirty="0"/>
              <a:t>мешками на </a:t>
            </a:r>
            <a:r>
              <a:rPr lang="ru-RU" sz="1800" dirty="0" smtClean="0"/>
              <a:t>голову.</a:t>
            </a:r>
          </a:p>
          <a:p>
            <a:pPr marL="0" indent="0">
              <a:buNone/>
            </a:pPr>
            <a:r>
              <a:rPr lang="ru-RU" sz="1800" dirty="0" smtClean="0"/>
              <a:t>    По </a:t>
            </a:r>
            <a:r>
              <a:rPr lang="ru-RU" sz="1800" dirty="0"/>
              <a:t>самым приблизительным подсчетам, от газовых атак в Первую Мировую пострадало свыше миллиона человек, из них 85000 умерло именно из-за отравления газом. Например, в России погибло (приблизительно) 50000 человек, в Германии </a:t>
            </a:r>
            <a:r>
              <a:rPr lang="ru-RU" sz="1800" dirty="0" smtClean="0"/>
              <a:t>- </a:t>
            </a:r>
            <a:r>
              <a:rPr lang="ru-RU" sz="1800" dirty="0"/>
              <a:t>10000, во Франции и Англии </a:t>
            </a:r>
            <a:r>
              <a:rPr lang="ru-RU" sz="1800" dirty="0" smtClean="0"/>
              <a:t>- </a:t>
            </a:r>
            <a:r>
              <a:rPr lang="ru-RU" sz="1800" dirty="0"/>
              <a:t>по </a:t>
            </a:r>
            <a:r>
              <a:rPr lang="ru-RU" sz="1800" dirty="0" smtClean="0"/>
              <a:t>8000 </a:t>
            </a:r>
            <a:r>
              <a:rPr lang="en-US" sz="1800" dirty="0" smtClean="0"/>
              <a:t>[1]</a:t>
            </a:r>
            <a:r>
              <a:rPr lang="ru-RU" sz="1800" dirty="0" smtClean="0"/>
              <a:t>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Если </a:t>
            </a:r>
            <a:r>
              <a:rPr lang="ru-RU" sz="1800" dirty="0"/>
              <a:t>уж люди гибли в таких количествах, что говорить о животных, в частности о лошадях.  Но в военное время было не до  гуманности:  животные участвовали в войне наравне с людьми, хоть и помимо своей воли. Одни осуществляли доставку пищи на фронт, другие – поставку боеприпасов солдатам к местам сражений.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2" y="4451092"/>
            <a:ext cx="305983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354" y="4444697"/>
            <a:ext cx="3312368" cy="239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4444696"/>
            <a:ext cx="3096344" cy="241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23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87"/>
    </mc:Choice>
    <mc:Fallback xmlns="">
      <p:transition spd="slow" advTm="1918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679270"/>
            <a:ext cx="5400600" cy="1996986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Применив </a:t>
            </a:r>
            <a:r>
              <a:rPr lang="ru-RU" dirty="0"/>
              <a:t>отравляющие вещества, Германия первой же приняла на оснащение своей армии средства индивидуальной химической защиты. Это был противогаз </a:t>
            </a:r>
            <a:r>
              <a:rPr lang="ru-RU" dirty="0" smtClean="0"/>
              <a:t>образца  </a:t>
            </a:r>
            <a:r>
              <a:rPr lang="ru-RU" dirty="0"/>
              <a:t>1915 года (GM-15, Gasmask 1915) предназначался для защиты органов дыхания, лица и глаз от отравляющих веществ. Хранился противогаз в цилиндрической металлической коробке, которая должна была надёжно защитить противогаз от загрязнения и от внешних повреждений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3" r="17723"/>
          <a:stretch/>
        </p:blipFill>
        <p:spPr bwMode="auto">
          <a:xfrm>
            <a:off x="5796136" y="3807936"/>
            <a:ext cx="3096344" cy="266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008" y="332656"/>
            <a:ext cx="88204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 января 1915 года немецкая армия </a:t>
            </a:r>
            <a:r>
              <a:rPr lang="ru-RU" dirty="0" smtClean="0"/>
              <a:t>начала крупномасштабное применение </a:t>
            </a:r>
            <a:r>
              <a:rPr lang="ru-RU" dirty="0"/>
              <a:t>химического оружия.  </a:t>
            </a:r>
          </a:p>
          <a:p>
            <a:r>
              <a:rPr lang="ru-RU" dirty="0"/>
              <a:t>Появление новых </a:t>
            </a:r>
            <a:r>
              <a:rPr lang="ru-RU" dirty="0" smtClean="0"/>
              <a:t>форм </a:t>
            </a:r>
            <a:endParaRPr lang="ru-RU" dirty="0"/>
          </a:p>
          <a:p>
            <a:r>
              <a:rPr lang="ru-RU" dirty="0"/>
              <a:t>оружия заставляло искать </a:t>
            </a:r>
          </a:p>
          <a:p>
            <a:r>
              <a:rPr lang="ru-RU" dirty="0"/>
              <a:t>новые способы </a:t>
            </a:r>
            <a:r>
              <a:rPr lang="ru-RU" dirty="0" smtClean="0"/>
              <a:t>защиты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86982"/>
            <a:ext cx="2335039" cy="2592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663" y="692696"/>
            <a:ext cx="513735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9"/>
    </mc:Choice>
    <mc:Fallback xmlns="">
      <p:transition spd="slow" advTm="1108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528229"/>
            <a:ext cx="6781800" cy="511946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Первая мировая война, газовые атаки </a:t>
            </a:r>
            <a:endParaRPr lang="ru-RU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738" y="3429000"/>
            <a:ext cx="720080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02" y="234002"/>
            <a:ext cx="5687122" cy="305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2" y="3290460"/>
            <a:ext cx="2249162" cy="2780928"/>
          </a:xfrm>
          <a:prstGeom prst="rect">
            <a:avLst/>
          </a:prstGeom>
        </p:spPr>
      </p:pic>
      <p:pic>
        <p:nvPicPr>
          <p:cNvPr id="4" name="Picture 2" descr="http://himvoiska.narod.ru/mil12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465" y="469802"/>
            <a:ext cx="3695658" cy="23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99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0"/>
    </mc:Choice>
    <mc:Fallback xmlns="">
      <p:transition spd="slow" advTm="418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19" y="188640"/>
            <a:ext cx="8892479" cy="475252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Правительство России долгое время считало газовые атаки негуманными. Но  успешный 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опыт применения ОВ германскими войсками заставил пересмотреть эту точку зрения. 2 июня 1915 г. ген.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Н.Н.Янушкевичем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было отдано распоряжение о начале работ над созданием химических боеприпасов и снабжении ими войск.</a:t>
            </a:r>
          </a:p>
          <a:p>
            <a:pPr marL="0" indent="0">
              <a:buNone/>
            </a:pPr>
            <a:r>
              <a:rPr lang="ru-RU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1915 г. была реализована программа развёртывания в России химического производства, академиком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В.Н.Ипатьевым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. В августе 1915 г. был произведен первый промышленный хлор, в октябре началось производство фосгена. Одним из первых в феврале 1916 г. было организовано производство синильной кислоты в Томском университете. </a:t>
            </a:r>
          </a:p>
          <a:p>
            <a:pPr marL="0" indent="0">
              <a:buNone/>
            </a:pPr>
            <a:r>
              <a:rPr lang="ru-RU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осени 1916 г. требования армии на химические 76-мм снаряды удовлетворялись полностью: армия получала ежемесячно 5 парков (15000 снарядов), в том числе 1 парк ядовитый и 4 удушающих. В начале 1917 г. были разработаны и готовились к применению в боевых условиях 107-мм пушечные и 152-мм гаубичные химические снаряды. Весной 1917 г. в войска стали поступать химические боеприпасы для миномётов и ручные химические гранаты.</a:t>
            </a:r>
          </a:p>
          <a:p>
            <a:pPr marL="0" indent="0">
              <a:buNone/>
            </a:pPr>
            <a:r>
              <a:rPr lang="ru-RU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широких масштабах химическое оружие было применено русской армией летом 1916 г. в ходе Брусиловского прорыва. 76-мм снаряды с ОВ удушающего (хлорпикрин) и ядовитого (фосген, </a:t>
            </a:r>
            <a:r>
              <a:rPr lang="ru-RU" sz="3700" dirty="0" err="1">
                <a:latin typeface="Arial" panose="020B0604020202020204" pitchFamily="34" charset="0"/>
                <a:cs typeface="Arial" panose="020B0604020202020204" pitchFamily="34" charset="0"/>
              </a:rPr>
              <a:t>венсинит</a:t>
            </a:r>
            <a: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  <a:t> действия показали свою высокую эффективность при подавлении артиллерийских батарей противника. Кроме борьбы с артиллерией противника, где химические снаряды были особенно эффективны, тактика применения химического оружия российской армией предполагала использование химических снарядов как вспомогательного средства для того, чтобы заставить противника покинуть укрытия и сделать его досягаемым для артиллерийского огня обычными боеприпасами. Также, устраивались комбинированные атаки: создание газовой волны (газобаллонная атака) и обстрел не затрагиваемых ею целей химическими снарядам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830" y="4576383"/>
            <a:ext cx="3728322" cy="223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7"/>
          <a:stretch/>
        </p:blipFill>
        <p:spPr>
          <a:xfrm>
            <a:off x="5940151" y="4551298"/>
            <a:ext cx="3090937" cy="22220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2" t="8338" r="8556" b="16352"/>
          <a:stretch/>
        </p:blipFill>
        <p:spPr>
          <a:xfrm>
            <a:off x="251520" y="4551297"/>
            <a:ext cx="1960310" cy="230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2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1"/>
    </mc:Choice>
    <mc:Fallback xmlns="">
      <p:transition spd="slow" advTm="1900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802</TotalTime>
  <Words>1591</Words>
  <Application>Microsoft Office PowerPoint</Application>
  <PresentationFormat>Экран (4:3)</PresentationFormat>
  <Paragraphs>86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NewsPrint</vt:lpstr>
      <vt:lpstr>Лошади в противогазах</vt:lpstr>
      <vt:lpstr> История лошадей и их использования человеком в мирное время и в военных действиях началась более 5000 тысяч лет назад.  Каждый школьник ( не говоря уже о взрослом человеке) знает то что лошади возили телеги, участвовали в военных действиях, но мало кто знает как защищали лошадей от дыма и гари после или во время бомбежек, мало кто задумывается о том , что дыхательные пути лошадей тоже требовали защиты и люди нашли выход, они создали конные противогазы…. </vt:lpstr>
      <vt:lpstr>     Даже малые дети знают, что противогаз - это средство для защиты дыхательных органов.      Первые противогазы в России появились в 1838-1841 годах в Санкт-Петербурге. Их использовали для золочения куполов Исаакиевского собора. Однако, основной целью изобретения противогазов  была, конечно же,   защита от газового и химического поражения во время войны.    </vt:lpstr>
      <vt:lpstr>Презентация PowerPoint</vt:lpstr>
      <vt:lpstr>ПЕРВАЯ МИРОВАЯ</vt:lpstr>
      <vt:lpstr>Презентация PowerPoint</vt:lpstr>
      <vt:lpstr>Презентация PowerPoint</vt:lpstr>
      <vt:lpstr>Первая мировая война, газовые атаки </vt:lpstr>
      <vt:lpstr>Презентация PowerPoint</vt:lpstr>
      <vt:lpstr>Карта использования  Хим. оружия в Первой мировой  и подсчеты применения Химического оружия в течении Первой Мировой. </vt:lpstr>
      <vt:lpstr>Презентация PowerPoint</vt:lpstr>
      <vt:lpstr>Благодаря таким разработкам  конь имел возможность получать доступ к очищенному воздуху около четырех часов, находясь в зараженной местности и  надевался на лошадь согласно «Инструкции по применению конского противогаза».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Лошади в противогазах</dc:title>
  <dc:creator>Yaroslav</dc:creator>
  <cp:lastModifiedBy>Admin</cp:lastModifiedBy>
  <cp:revision>53</cp:revision>
  <dcterms:created xsi:type="dcterms:W3CDTF">2015-12-28T14:48:16Z</dcterms:created>
  <dcterms:modified xsi:type="dcterms:W3CDTF">2016-01-19T17:12:28Z</dcterms:modified>
</cp:coreProperties>
</file>