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01" r:id="rId3"/>
    <p:sldId id="302" r:id="rId4"/>
    <p:sldId id="351" r:id="rId5"/>
    <p:sldId id="353" r:id="rId6"/>
    <p:sldId id="354" r:id="rId7"/>
    <p:sldId id="305" r:id="rId8"/>
    <p:sldId id="303" r:id="rId9"/>
    <p:sldId id="304" r:id="rId10"/>
    <p:sldId id="307" r:id="rId11"/>
    <p:sldId id="308" r:id="rId12"/>
    <p:sldId id="309" r:id="rId13"/>
    <p:sldId id="310" r:id="rId14"/>
    <p:sldId id="359" r:id="rId15"/>
    <p:sldId id="311" r:id="rId16"/>
    <p:sldId id="328" r:id="rId17"/>
    <p:sldId id="331" r:id="rId18"/>
    <p:sldId id="330" r:id="rId19"/>
    <p:sldId id="334" r:id="rId20"/>
    <p:sldId id="336" r:id="rId21"/>
    <p:sldId id="337" r:id="rId22"/>
    <p:sldId id="338" r:id="rId23"/>
    <p:sldId id="339" r:id="rId24"/>
    <p:sldId id="26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7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F95E54-21FA-4907-BB08-31865F79FEDD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973AE8C-F628-454E-8082-5C96571AA1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2513" y="2000659"/>
            <a:ext cx="7772400" cy="553559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Выездка.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005063"/>
            <a:ext cx="7772400" cy="806247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ru-RU" smtClean="0"/>
              <a:t>13 часть 1.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838200" y="548680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33651"/>
            <a:ext cx="8712968" cy="1107117"/>
          </a:xfrm>
          <a:prstGeom prst="rect">
            <a:avLst/>
          </a:prstGeom>
        </p:spPr>
        <p:txBody>
          <a:bodyPr vert="horz" anchor="b">
            <a:normAutofit fontScale="9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/>
              <a:t>ГБОУДО МОСКОВСКИЙ ДЕТСКО-ЮНОШЕСКИЙ ЦЕНТР ЭКОЛОГИИ, КРАЕВЕДЕНИЯ И ТУРИЗМА</a:t>
            </a:r>
          </a:p>
          <a:p>
            <a:pPr algn="ctr"/>
            <a:r>
              <a:rPr lang="ru-RU" sz="3200" dirty="0" smtClean="0"/>
              <a:t>ДЕТСКОЕ ОБЪЕДИНЕНИЕ «КСК ЦСКА»</a:t>
            </a:r>
            <a:endParaRPr lang="ru-RU" sz="3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4725144"/>
            <a:ext cx="7589912" cy="1829761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СВЕТЛАНА ВЛАДИМИРОВНА БЕГЛОВА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7358" y="2358008"/>
            <a:ext cx="8229600" cy="1143000"/>
          </a:xfrm>
          <a:prstGeom prst="rect">
            <a:avLst/>
          </a:prstGeom>
        </p:spPr>
        <p:txBody>
          <a:bodyPr vert="horz" anchor="b">
            <a:normAutofit fontScale="5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8000" dirty="0"/>
              <a:t>Класс </a:t>
            </a:r>
            <a:r>
              <a:rPr lang="ru-RU" sz="8000" dirty="0" smtClean="0"/>
              <a:t>начинающих</a:t>
            </a:r>
          </a:p>
          <a:p>
            <a:pPr algn="ctr"/>
            <a:r>
              <a:rPr lang="ru-RU" dirty="0"/>
              <a:t>Правила по судейству соревнований по посадке</a:t>
            </a: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4000"/>
          </a:blip>
          <a:srcRect/>
          <a:stretch>
            <a:fillRect/>
          </a:stretch>
        </p:blipFill>
        <p:spPr>
          <a:xfrm>
            <a:off x="1691680" y="3356992"/>
            <a:ext cx="2171802" cy="18981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299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1. Всадник должен создавать впечатление того, что, он и лошадь скорее </a:t>
            </a:r>
            <a:r>
              <a:rPr lang="ru-RU" dirty="0" smtClean="0"/>
              <a:t>являются партнерами</a:t>
            </a:r>
            <a:r>
              <a:rPr lang="ru-RU" dirty="0"/>
              <a:t>, чем «механическими роботами»</a:t>
            </a:r>
          </a:p>
          <a:p>
            <a:r>
              <a:rPr lang="ru-RU" dirty="0"/>
              <a:t>2. Основное внимание судьи сосредоточено на всаднике. Лошадь является </a:t>
            </a:r>
            <a:r>
              <a:rPr lang="ru-RU" dirty="0" smtClean="0"/>
              <a:t>только средством</a:t>
            </a:r>
            <a:r>
              <a:rPr lang="ru-RU" dirty="0"/>
              <a:t>, позволяющим всаднику должным образом выполнять требования теста.</a:t>
            </a:r>
          </a:p>
          <a:p>
            <a:r>
              <a:rPr lang="ru-RU" dirty="0"/>
              <a:t>3. На судью не должны оказывать влияние фигура и привлекательность </a:t>
            </a:r>
            <a:r>
              <a:rPr lang="ru-RU" dirty="0" smtClean="0"/>
              <a:t>всадника. Привлекательная </a:t>
            </a:r>
            <a:r>
              <a:rPr lang="ru-RU" dirty="0"/>
              <a:t>внешность должна способствовать работе.</a:t>
            </a:r>
          </a:p>
          <a:p>
            <a:r>
              <a:rPr lang="ru-RU" dirty="0"/>
              <a:t>4. Судья не должен слишком углубляться в каждую деталь посадки, а также </a:t>
            </a:r>
            <a:r>
              <a:rPr lang="ru-RU" dirty="0" smtClean="0"/>
              <a:t>поддаваться влиянию </a:t>
            </a:r>
            <a:r>
              <a:rPr lang="ru-RU" dirty="0"/>
              <a:t>плохого настроения или личной неприязни. Всегда надо держать в </a:t>
            </a:r>
            <a:r>
              <a:rPr lang="ru-RU" dirty="0" smtClean="0"/>
              <a:t>уме картинку </a:t>
            </a:r>
            <a:r>
              <a:rPr lang="ru-RU" dirty="0"/>
              <a:t>идеальной посадки.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2. Что оценивается судьями</a:t>
            </a:r>
          </a:p>
        </p:txBody>
      </p:sp>
    </p:spTree>
    <p:extLst>
      <p:ext uri="{BB962C8B-B14F-4D97-AF65-F5344CB8AC3E}">
        <p14:creationId xmlns:p14="http://schemas.microsoft.com/office/powerpoint/2010/main" val="151006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Максимум три и минимум два судьи с категорией не ниже национальной </a:t>
            </a:r>
            <a:r>
              <a:rPr lang="ru-RU" dirty="0" smtClean="0"/>
              <a:t>оценивают Тест </a:t>
            </a:r>
            <a:r>
              <a:rPr lang="ru-RU" dirty="0"/>
              <a:t>по посадке</a:t>
            </a:r>
          </a:p>
          <a:p>
            <a:r>
              <a:rPr lang="ru-RU" dirty="0"/>
              <a:t>2. Судья должен выбрать такую позицию, чтобы иметь лучший обзор. Это может быть </a:t>
            </a:r>
            <a:r>
              <a:rPr lang="ru-RU" dirty="0" smtClean="0"/>
              <a:t>в середине</a:t>
            </a:r>
            <a:r>
              <a:rPr lang="ru-RU" dirty="0"/>
              <a:t>; либо в одном конце манежа около угла (преимущество этой позиции в </a:t>
            </a:r>
            <a:r>
              <a:rPr lang="ru-RU" dirty="0" smtClean="0"/>
              <a:t>том, что </a:t>
            </a:r>
            <a:r>
              <a:rPr lang="ru-RU" dirty="0"/>
              <a:t>судья видит, насколько прямолинеен всадник), либо на длинной стороне манежа.</a:t>
            </a:r>
          </a:p>
          <a:p>
            <a:r>
              <a:rPr lang="ru-RU" dirty="0"/>
              <a:t>3. Всадники меняют направление строго по указанию судьи или комментатора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3. Руководство по судейству данных соревнований</a:t>
            </a:r>
          </a:p>
        </p:txBody>
      </p:sp>
    </p:spTree>
    <p:extLst>
      <p:ext uri="{BB962C8B-B14F-4D97-AF65-F5344CB8AC3E}">
        <p14:creationId xmlns:p14="http://schemas.microsoft.com/office/powerpoint/2010/main" val="385929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4</a:t>
            </a:r>
            <a:r>
              <a:rPr lang="ru-RU" dirty="0"/>
              <a:t>. Если количество участников велико, то судья может просить всех всадников шагать </a:t>
            </a:r>
            <a:r>
              <a:rPr lang="ru-RU" dirty="0" smtClean="0"/>
              <a:t>и рысить </a:t>
            </a:r>
            <a:r>
              <a:rPr lang="ru-RU" dirty="0"/>
              <a:t>в одном направлении по кругу, затем отделить лучших всадников. </a:t>
            </a:r>
            <a:r>
              <a:rPr lang="ru-RU" dirty="0" smtClean="0"/>
              <a:t>Судья выбирает </a:t>
            </a:r>
            <a:r>
              <a:rPr lang="ru-RU" dirty="0"/>
              <a:t>всадников, которые должны быть в группе лидеров и, </a:t>
            </a:r>
            <a:r>
              <a:rPr lang="ru-RU" dirty="0" smtClean="0"/>
              <a:t>извинившись, отпускает </a:t>
            </a:r>
            <a:r>
              <a:rPr lang="ru-RU" dirty="0"/>
              <a:t>остальных. Затем судья оценивает всадников оставшейся группы.</a:t>
            </a:r>
          </a:p>
          <a:p>
            <a:r>
              <a:rPr lang="ru-RU" dirty="0"/>
              <a:t>5. В работе с классом судья требует от всадников показать их способности. Эта </a:t>
            </a:r>
            <a:r>
              <a:rPr lang="ru-RU" dirty="0" smtClean="0"/>
              <a:t>работа заключается </a:t>
            </a:r>
            <a:r>
              <a:rPr lang="ru-RU" dirty="0"/>
              <a:t>в требовании частых переходов из одного аллюра в другой, переходов </a:t>
            </a:r>
            <a:r>
              <a:rPr lang="ru-RU" dirty="0" smtClean="0"/>
              <a:t>на одном </a:t>
            </a:r>
            <a:r>
              <a:rPr lang="ru-RU" dirty="0"/>
              <a:t>аллюре, а также индивидуальная работа с всадником.</a:t>
            </a:r>
          </a:p>
          <a:p>
            <a:r>
              <a:rPr lang="ru-RU" dirty="0"/>
              <a:t>6. Не обязательно со всеми всадниками работать индивидуально. Это могут быть два </a:t>
            </a:r>
            <a:r>
              <a:rPr lang="ru-RU" dirty="0" smtClean="0"/>
              <a:t>или четыре </a:t>
            </a:r>
            <a:r>
              <a:rPr lang="ru-RU" dirty="0"/>
              <a:t>лучших, или чтобы помочь судье выявить лучшего четвертого или пятого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653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7</a:t>
            </a:r>
            <a:r>
              <a:rPr lang="ru-RU" dirty="0"/>
              <a:t>. Когда судья работает индивидуально, он может попросить остальных </a:t>
            </a:r>
            <a:r>
              <a:rPr lang="ru-RU" dirty="0" smtClean="0"/>
              <a:t>всадников построиться </a:t>
            </a:r>
            <a:r>
              <a:rPr lang="ru-RU" dirty="0"/>
              <a:t>в середине круга или в одном конце, чтобы не закрывать судье вид.</a:t>
            </a:r>
          </a:p>
          <a:p>
            <a:r>
              <a:rPr lang="ru-RU" dirty="0"/>
              <a:t>8. Когда судья дает команду бросить стремена, он должен дать время </a:t>
            </a:r>
            <a:r>
              <a:rPr lang="ru-RU" dirty="0" smtClean="0"/>
              <a:t>всадникам перекинуть </a:t>
            </a:r>
            <a:r>
              <a:rPr lang="ru-RU" dirty="0"/>
              <a:t>их.</a:t>
            </a:r>
          </a:p>
          <a:p>
            <a:r>
              <a:rPr lang="ru-RU" dirty="0"/>
              <a:t>9. Сначала идет визуальная оценка каждого всадника с другим для общего </a:t>
            </a:r>
            <a:r>
              <a:rPr lang="ru-RU" dirty="0" smtClean="0"/>
              <a:t>распределения по </a:t>
            </a:r>
            <a:r>
              <a:rPr lang="ru-RU" dirty="0"/>
              <a:t>местам. Судья решает, который из всадников больше приближается к идеалу. </a:t>
            </a:r>
            <a:r>
              <a:rPr lang="ru-RU" dirty="0" smtClean="0"/>
              <a:t>Его задача </a:t>
            </a:r>
            <a:r>
              <a:rPr lang="ru-RU" dirty="0"/>
              <a:t>– отделить победителей.</a:t>
            </a:r>
          </a:p>
          <a:p>
            <a:r>
              <a:rPr lang="ru-RU" dirty="0"/>
              <a:t>10. В соревнованиях судья должен дать общий результат в баллах только для </a:t>
            </a:r>
            <a:r>
              <a:rPr lang="ru-RU" dirty="0" smtClean="0"/>
              <a:t>тех всадников</a:t>
            </a:r>
            <a:r>
              <a:rPr lang="ru-RU" dirty="0"/>
              <a:t>, которые получают розетки плюс двум дополнительным (</a:t>
            </a:r>
            <a:r>
              <a:rPr lang="ru-RU" dirty="0" smtClean="0"/>
              <a:t>резервным) всадникам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79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1" y="980728"/>
            <a:ext cx="6819251" cy="50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955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Общим решением судей выставляются оценки за посадку отдельно на шагу, рыси </a:t>
            </a:r>
            <a:r>
              <a:rPr lang="ru-RU" dirty="0" smtClean="0"/>
              <a:t>и галопе</a:t>
            </a:r>
            <a:r>
              <a:rPr lang="ru-RU" dirty="0"/>
              <a:t>.</a:t>
            </a:r>
          </a:p>
          <a:p>
            <a:r>
              <a:rPr lang="ru-RU" dirty="0"/>
              <a:t>2. Шкала оценок: от 0 до 10. Возможны десятичные дроби.</a:t>
            </a:r>
          </a:p>
          <a:p>
            <a:endParaRPr lang="ru-RU" dirty="0" smtClean="0"/>
          </a:p>
          <a:p>
            <a:r>
              <a:rPr lang="ru-RU" dirty="0" smtClean="0"/>
              <a:t>Интерпретация </a:t>
            </a:r>
            <a:r>
              <a:rPr lang="ru-RU" dirty="0"/>
              <a:t>шкалы оценок: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4. Выставление баллов. Интерпретация шкалы оценок</a:t>
            </a:r>
          </a:p>
        </p:txBody>
      </p:sp>
    </p:spTree>
    <p:extLst>
      <p:ext uri="{BB962C8B-B14F-4D97-AF65-F5344CB8AC3E}">
        <p14:creationId xmlns:p14="http://schemas.microsoft.com/office/powerpoint/2010/main" val="40815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280831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9.0–10.0 Великолепно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275856" y="1481328"/>
            <a:ext cx="568863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Нет значительных ошибок в посадке. Исключительная базовая подготовка. Судья</a:t>
            </a:r>
          </a:p>
          <a:p>
            <a:pPr marL="109728" indent="0">
              <a:buNone/>
            </a:pPr>
            <a:r>
              <a:rPr lang="ru-RU" dirty="0"/>
              <a:t>должен описывать этого всадника, используя прилагательные в превосходной степени.</a:t>
            </a:r>
          </a:p>
          <a:p>
            <a:pPr marL="109728" indent="0">
              <a:buNone/>
            </a:pPr>
            <a:r>
              <a:rPr lang="ru-RU" dirty="0"/>
              <a:t>Судья не должен бояться выставлять эту оценку, если это уместно.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11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280831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8.0–8.4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43808" y="1481328"/>
            <a:ext cx="6120680" cy="48279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Нет значительных ошибок в посадке и очень хорошая базовая подготовка.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Этот всадник </a:t>
            </a:r>
            <a:r>
              <a:rPr lang="ru-RU" dirty="0"/>
              <a:t>может иметь только один незначительный из </a:t>
            </a:r>
            <a:r>
              <a:rPr lang="ru-RU" dirty="0" smtClean="0"/>
              <a:t>вышеперечисленных недостатков в большей </a:t>
            </a:r>
            <a:r>
              <a:rPr lang="ru-RU" dirty="0"/>
              <a:t>степени проявления или пару в меньшей степени.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4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280831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8.5–8.9 </a:t>
            </a:r>
            <a:endParaRPr lang="ru-RU" b="1" dirty="0" smtClean="0"/>
          </a:p>
          <a:p>
            <a:pPr marL="109728" indent="0">
              <a:buNone/>
            </a:pPr>
            <a:r>
              <a:rPr lang="ru-RU" b="1" dirty="0" smtClean="0"/>
              <a:t>Очень </a:t>
            </a:r>
            <a:r>
              <a:rPr lang="ru-RU" b="1" dirty="0"/>
              <a:t>хорошо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843808" y="1481328"/>
            <a:ext cx="6120680" cy="48279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/>
              <a:t>Нет значительных ошибок в посадке. Очень хорошая базовая подготовка. Этот</a:t>
            </a:r>
          </a:p>
          <a:p>
            <a:pPr marL="109728" indent="0">
              <a:buNone/>
            </a:pPr>
            <a:r>
              <a:rPr lang="ru-RU" dirty="0"/>
              <a:t>всадник может иметь только один из вышеперечисленных недостатков в незначительной</a:t>
            </a:r>
          </a:p>
          <a:p>
            <a:pPr marL="109728" indent="0">
              <a:buNone/>
            </a:pPr>
            <a:r>
              <a:rPr lang="ru-RU" dirty="0"/>
              <a:t>степени проявления.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основном, большинство победителей получают около 8.0 баллов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87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481328"/>
            <a:ext cx="280831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7.5-7.9 Хорошо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55776" y="1481328"/>
            <a:ext cx="6408712" cy="4827992"/>
          </a:xfrm>
        </p:spPr>
        <p:txBody>
          <a:bodyPr>
            <a:normAutofit/>
          </a:bodyPr>
          <a:lstStyle/>
          <a:p>
            <a:r>
              <a:rPr lang="ru-RU" dirty="0"/>
              <a:t>Судья может быть спокоен, зная, что, посадив такого всадника на </a:t>
            </a:r>
            <a:r>
              <a:rPr lang="ru-RU" dirty="0" smtClean="0"/>
              <a:t>любую выезженную </a:t>
            </a:r>
            <a:r>
              <a:rPr lang="ru-RU" dirty="0"/>
              <a:t>лошадь, лошадь будет себя комфортно чувствовать. </a:t>
            </a:r>
            <a:endParaRPr lang="ru-RU" dirty="0" smtClean="0"/>
          </a:p>
          <a:p>
            <a:r>
              <a:rPr lang="ru-RU" dirty="0" smtClean="0"/>
              <a:t>Всадник </a:t>
            </a:r>
            <a:r>
              <a:rPr lang="ru-RU" dirty="0"/>
              <a:t>может </a:t>
            </a:r>
            <a:r>
              <a:rPr lang="ru-RU" dirty="0" smtClean="0"/>
              <a:t>иметь несколько </a:t>
            </a:r>
            <a:r>
              <a:rPr lang="ru-RU" dirty="0"/>
              <a:t>небольших недостатков, но это не сказывается на качестве выездки лошади.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728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Соревнования по посадке проводятся на арендованных лошадях. </a:t>
            </a:r>
            <a:endParaRPr lang="ru-RU" dirty="0" smtClean="0"/>
          </a:p>
          <a:p>
            <a:r>
              <a:rPr lang="ru-RU" dirty="0" smtClean="0"/>
              <a:t>Возраст и количество </a:t>
            </a:r>
            <a:r>
              <a:rPr lang="ru-RU" dirty="0"/>
              <a:t>участников не ограничено. </a:t>
            </a:r>
            <a:endParaRPr lang="ru-RU" dirty="0" smtClean="0"/>
          </a:p>
          <a:p>
            <a:r>
              <a:rPr lang="ru-RU" dirty="0" smtClean="0"/>
              <a:t>Количество </a:t>
            </a:r>
            <a:r>
              <a:rPr lang="ru-RU" dirty="0"/>
              <a:t>лошадей в манеже лимитировано (не</a:t>
            </a:r>
          </a:p>
          <a:p>
            <a:r>
              <a:rPr lang="ru-RU" dirty="0"/>
              <a:t>более 15). </a:t>
            </a:r>
            <a:endParaRPr lang="ru-RU" dirty="0" smtClean="0"/>
          </a:p>
          <a:p>
            <a:r>
              <a:rPr lang="ru-RU" dirty="0" smtClean="0"/>
              <a:t>Соревнования </a:t>
            </a:r>
            <a:r>
              <a:rPr lang="ru-RU" dirty="0"/>
              <a:t>включают два или более этапов и финал.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финале </a:t>
            </a:r>
            <a:r>
              <a:rPr lang="ru-RU" dirty="0" smtClean="0"/>
              <a:t>участвуют спортсмены</a:t>
            </a:r>
            <a:r>
              <a:rPr lang="ru-RU" dirty="0"/>
              <a:t>, занявшие места с первого по пятое на любом из этапов, поэтому </a:t>
            </a:r>
            <a:r>
              <a:rPr lang="ru-RU" dirty="0" smtClean="0"/>
              <a:t>участие одного </a:t>
            </a:r>
            <a:r>
              <a:rPr lang="ru-RU" dirty="0"/>
              <a:t>и того же спортсмена на двух и более этапах не допускается.</a:t>
            </a:r>
          </a:p>
          <a:p>
            <a:r>
              <a:rPr lang="ru-RU" dirty="0"/>
              <a:t>Программа этапа: «Тест на посадку для начинающих».</a:t>
            </a:r>
          </a:p>
          <a:p>
            <a:r>
              <a:rPr lang="ru-RU" dirty="0"/>
              <a:t>Программа финала: «Тест на посадку – финал».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Общее положение</a:t>
            </a:r>
          </a:p>
        </p:txBody>
      </p:sp>
    </p:spTree>
    <p:extLst>
      <p:ext uri="{BB962C8B-B14F-4D97-AF65-F5344CB8AC3E}">
        <p14:creationId xmlns:p14="http://schemas.microsoft.com/office/powerpoint/2010/main" val="14512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2808312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dirty="0" smtClean="0"/>
              <a:t>7.0–7.4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55776" y="1481328"/>
            <a:ext cx="6408712" cy="482799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Это оценка для среднего всадника без значительных недостатков или ошибок,</a:t>
            </a:r>
          </a:p>
          <a:p>
            <a:pPr marL="109728" indent="0">
              <a:buNone/>
            </a:pPr>
            <a:r>
              <a:rPr lang="ru-RU" dirty="0"/>
              <a:t>которому не хватает гибкости или единства движения с лошадью, или это может быть</a:t>
            </a:r>
          </a:p>
          <a:p>
            <a:pPr marL="109728" indent="0">
              <a:buNone/>
            </a:pPr>
            <a:r>
              <a:rPr lang="ru-RU" dirty="0"/>
              <a:t>отличный всадник, у которого есть одна серьезная ошибка, например, подъем с</a:t>
            </a:r>
          </a:p>
          <a:p>
            <a:pPr marL="109728" indent="0">
              <a:buNone/>
            </a:pPr>
            <a:r>
              <a:rPr lang="ru-RU" dirty="0"/>
              <a:t>неправильной ноги, не исправленный впоследствии.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47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2808312" cy="4741987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6.6–6.9 Вполне </a:t>
            </a:r>
            <a:r>
              <a:rPr lang="ru-RU" b="1" dirty="0" err="1" smtClean="0"/>
              <a:t>удовлетво-рительно</a:t>
            </a:r>
            <a:endParaRPr lang="ru-RU" b="1" dirty="0" smtClean="0"/>
          </a:p>
          <a:p>
            <a:pPr marL="109728" indent="0">
              <a:buNone/>
            </a:pPr>
            <a:endParaRPr lang="ru-RU" b="1" dirty="0"/>
          </a:p>
          <a:p>
            <a:pPr marL="109728" indent="0" algn="ctr">
              <a:buNone/>
            </a:pPr>
            <a:r>
              <a:rPr lang="ru-RU" b="1" dirty="0" smtClean="0"/>
              <a:t>6.0–6.5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55776" y="1268760"/>
            <a:ext cx="6408712" cy="5589240"/>
          </a:xfrm>
        </p:spPr>
        <p:txBody>
          <a:bodyPr>
            <a:normAutofit/>
          </a:bodyPr>
          <a:lstStyle/>
          <a:p>
            <a:r>
              <a:rPr lang="ru-RU" dirty="0"/>
              <a:t>Это оценка для посредственного всадника с несколькими ошибками в посадке, </a:t>
            </a:r>
            <a:r>
              <a:rPr lang="ru-RU" dirty="0" smtClean="0"/>
              <a:t>но без </a:t>
            </a:r>
            <a:r>
              <a:rPr lang="ru-RU" dirty="0"/>
              <a:t>значительных ошибок</a:t>
            </a:r>
            <a:r>
              <a:rPr lang="ru-RU" dirty="0" smtClean="0"/>
              <a:t>.</a:t>
            </a:r>
          </a:p>
          <a:p>
            <a:r>
              <a:rPr lang="ru-RU" dirty="0"/>
              <a:t>У этого всадника может быть большинство достоинств, но один </a:t>
            </a:r>
            <a:r>
              <a:rPr lang="ru-RU" dirty="0" smtClean="0"/>
              <a:t>значительный недостаток</a:t>
            </a:r>
            <a:r>
              <a:rPr lang="ru-RU" dirty="0"/>
              <a:t>, например: очень хорошая посадка, за исключением шпоры, которая все </a:t>
            </a:r>
            <a:r>
              <a:rPr lang="ru-RU" dirty="0" smtClean="0"/>
              <a:t>время колет </a:t>
            </a:r>
            <a:r>
              <a:rPr lang="ru-RU" dirty="0"/>
              <a:t>бок лошади.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695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280831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4.0-5.0 </a:t>
            </a:r>
            <a:r>
              <a:rPr lang="ru-RU" b="1" dirty="0" err="1" smtClean="0"/>
              <a:t>Неудовлетво-рительно</a:t>
            </a:r>
            <a:endParaRPr lang="ru-RU" b="1" dirty="0" smtClean="0"/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endParaRPr lang="ru-RU" b="1" dirty="0"/>
          </a:p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r>
              <a:rPr lang="ru-RU" b="1" dirty="0" smtClean="0"/>
              <a:t>Менее </a:t>
            </a:r>
            <a:r>
              <a:rPr lang="ru-RU" b="1" dirty="0"/>
              <a:t>4.0</a:t>
            </a:r>
          </a:p>
          <a:p>
            <a:pPr marL="109728" indent="0">
              <a:buNone/>
            </a:pP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915816" y="1481328"/>
            <a:ext cx="6048672" cy="4827992"/>
          </a:xfrm>
        </p:spPr>
        <p:txBody>
          <a:bodyPr>
            <a:normAutofit/>
          </a:bodyPr>
          <a:lstStyle/>
          <a:p>
            <a:r>
              <a:rPr lang="ru-RU" dirty="0"/>
              <a:t>У этого всадника значительные ошибки в посадке и/или он </a:t>
            </a:r>
            <a:r>
              <a:rPr lang="ru-RU" dirty="0" smtClean="0"/>
              <a:t>оказывает неправильное </a:t>
            </a:r>
            <a:r>
              <a:rPr lang="ru-RU" dirty="0"/>
              <a:t>воздействие на лошадь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109728" indent="0">
              <a:buNone/>
            </a:pPr>
            <a:endParaRPr lang="ru-RU" dirty="0"/>
          </a:p>
          <a:p>
            <a:r>
              <a:rPr lang="ru-RU" dirty="0" smtClean="0"/>
              <a:t>Этот </a:t>
            </a:r>
            <a:r>
              <a:rPr lang="ru-RU" dirty="0"/>
              <a:t>всадник ездит опасно или оказывает грубое воздействие на лошадь.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75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323528" y="1484784"/>
            <a:ext cx="2808312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/>
              <a:t>5.0-6.0 </a:t>
            </a:r>
            <a:r>
              <a:rPr lang="ru-RU" b="1" dirty="0" err="1" smtClean="0"/>
              <a:t>Удовлетво-рительно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555776" y="1481328"/>
            <a:ext cx="6408712" cy="4827992"/>
          </a:xfrm>
        </p:spPr>
        <p:txBody>
          <a:bodyPr>
            <a:normAutofit/>
          </a:bodyPr>
          <a:lstStyle/>
          <a:p>
            <a:r>
              <a:rPr lang="ru-RU" dirty="0"/>
              <a:t>У этого всадника несколько ошибок в посадке, которые не сильно </a:t>
            </a:r>
            <a:r>
              <a:rPr lang="ru-RU" dirty="0" smtClean="0"/>
              <a:t>мешают движению </a:t>
            </a:r>
            <a:r>
              <a:rPr lang="ru-RU" dirty="0"/>
              <a:t>лошади, или этот всадник правильно сидит, но несвоевременное </a:t>
            </a:r>
            <a:r>
              <a:rPr lang="ru-RU" dirty="0" smtClean="0"/>
              <a:t>применение средств </a:t>
            </a:r>
            <a:r>
              <a:rPr lang="ru-RU" dirty="0"/>
              <a:t>управления мешает лошади сделать хороший переход, и лошадь идет </a:t>
            </a:r>
            <a:r>
              <a:rPr lang="ru-RU" dirty="0" smtClean="0"/>
              <a:t>перед поводом.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Интерпретация шкалы оценок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44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Яндекс  знает всё))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39552" y="1700808"/>
            <a:ext cx="8280920" cy="387789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Разработано Белорусской федерацией конного </a:t>
            </a:r>
            <a:r>
              <a:rPr lang="ru-RU" dirty="0" smtClean="0"/>
              <a:t>спорта 30.12.2003 </a:t>
            </a:r>
            <a:r>
              <a:rPr lang="ru-RU" dirty="0"/>
              <a:t>г.</a:t>
            </a:r>
            <a:r>
              <a:rPr lang="ru-RU" dirty="0" smtClean="0"/>
              <a:t> </a:t>
            </a:r>
          </a:p>
          <a:p>
            <a:r>
              <a:rPr lang="ru-RU" dirty="0"/>
              <a:t>Алексеенко, В.Г., Левина, А.М. // Юный конник / В.Г. Алексеенко, А.М. Левина. – Москва. Физкультура и спорт. 1971г. – с. 35</a:t>
            </a:r>
            <a:r>
              <a:rPr lang="ru-RU" dirty="0" smtClean="0"/>
              <a:t>.</a:t>
            </a:r>
          </a:p>
          <a:p>
            <a:r>
              <a:rPr lang="ru-RU" dirty="0"/>
              <a:t>Конный спорт: Пособие для тренеров, преподавателей, коневодов и спортсменов / Под ред. Э. </a:t>
            </a:r>
            <a:r>
              <a:rPr lang="ru-RU" dirty="0" err="1"/>
              <a:t>Эзе</a:t>
            </a:r>
            <a:r>
              <a:rPr lang="ru-RU" dirty="0"/>
              <a:t>: пер. с нем. Д.Я. Гуревича. – М.: «Физкультура и спорт», 1983. – 255 с.</a:t>
            </a:r>
          </a:p>
        </p:txBody>
      </p:sp>
    </p:spTree>
    <p:extLst>
      <p:ext uri="{BB962C8B-B14F-4D97-AF65-F5344CB8AC3E}">
        <p14:creationId xmlns:p14="http://schemas.microsoft.com/office/powerpoint/2010/main" val="134973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/>
          </a:bodyPr>
          <a:lstStyle/>
          <a:p>
            <a:r>
              <a:rPr lang="ru-RU" dirty="0"/>
              <a:t>Лошади должны выступать только на трензельном оголовье. </a:t>
            </a:r>
            <a:endParaRPr lang="ru-RU" dirty="0" smtClean="0"/>
          </a:p>
          <a:p>
            <a:r>
              <a:rPr lang="ru-RU" dirty="0" smtClean="0"/>
              <a:t>Допускается </a:t>
            </a:r>
            <a:r>
              <a:rPr lang="ru-RU" dirty="0"/>
              <a:t>езда </a:t>
            </a:r>
            <a:r>
              <a:rPr lang="ru-RU" dirty="0" smtClean="0"/>
              <a:t>на развязках</a:t>
            </a:r>
            <a:r>
              <a:rPr lang="ru-RU" dirty="0"/>
              <a:t>, езда с хлыстом и со шпорами.</a:t>
            </a:r>
          </a:p>
          <a:p>
            <a:r>
              <a:rPr lang="ru-RU" dirty="0"/>
              <a:t>Одежда всадников – короткий жакет, белый галстук и бриджи, </a:t>
            </a:r>
            <a:r>
              <a:rPr lang="ru-RU" dirty="0" smtClean="0"/>
              <a:t>защитный </a:t>
            </a:r>
            <a:r>
              <a:rPr lang="ru-RU" dirty="0"/>
              <a:t>шлем.</a:t>
            </a:r>
          </a:p>
          <a:p>
            <a:r>
              <a:rPr lang="ru-RU" dirty="0"/>
              <a:t>На этапах и в финале пять наградных мест. Победители и призеры этапов и </a:t>
            </a:r>
            <a:r>
              <a:rPr lang="ru-RU" dirty="0" smtClean="0"/>
              <a:t>финала награждаются </a:t>
            </a:r>
            <a:r>
              <a:rPr lang="ru-RU" dirty="0"/>
              <a:t>медалями, памятными призами, а также памятными розетками </a:t>
            </a:r>
            <a:r>
              <a:rPr lang="ru-RU" dirty="0" smtClean="0"/>
              <a:t>для лошадей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Звание </a:t>
            </a:r>
            <a:r>
              <a:rPr lang="ru-RU" dirty="0"/>
              <a:t>«Победитель Финала соревнований по посадке» </a:t>
            </a:r>
            <a:r>
              <a:rPr lang="ru-RU" dirty="0" smtClean="0"/>
              <a:t>присваивается спортсмену</a:t>
            </a:r>
            <a:r>
              <a:rPr lang="ru-RU" dirty="0"/>
              <a:t>, занявшему первое место в финальных соревнованиях.</a:t>
            </a:r>
          </a:p>
        </p:txBody>
      </p:sp>
    </p:spTree>
    <p:extLst>
      <p:ext uri="{BB962C8B-B14F-4D97-AF65-F5344CB8AC3E}">
        <p14:creationId xmlns:p14="http://schemas.microsoft.com/office/powerpoint/2010/main" val="419385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700808"/>
            <a:ext cx="4032448" cy="5013176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/>
              <a:t>Сбор мы начинаем не с термина выездки, а с понятия собрать для участия в соревновании. Проверить готовность:</a:t>
            </a:r>
          </a:p>
          <a:p>
            <a:pPr marL="109728" indent="0">
              <a:buNone/>
            </a:pPr>
            <a:r>
              <a:rPr lang="ru-RU" dirty="0" smtClean="0"/>
              <a:t>Лошади:</a:t>
            </a:r>
          </a:p>
          <a:p>
            <a:r>
              <a:rPr lang="ru-RU" dirty="0" smtClean="0"/>
              <a:t>чистка, </a:t>
            </a:r>
          </a:p>
          <a:p>
            <a:r>
              <a:rPr lang="ru-RU" dirty="0" smtClean="0"/>
              <a:t>седловка, </a:t>
            </a:r>
          </a:p>
          <a:p>
            <a:r>
              <a:rPr lang="ru-RU" dirty="0" smtClean="0"/>
              <a:t>посадка верхом</a:t>
            </a:r>
          </a:p>
          <a:p>
            <a:pPr marL="109728" indent="0">
              <a:buNone/>
            </a:pPr>
            <a:r>
              <a:rPr lang="ru-RU" dirty="0"/>
              <a:t>Всадника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одежда,</a:t>
            </a:r>
          </a:p>
          <a:p>
            <a:r>
              <a:rPr lang="ru-RU" dirty="0" err="1" smtClean="0"/>
              <a:t>физподготовка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психологический настрой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3960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«Любая езда </a:t>
            </a:r>
            <a:br>
              <a:rPr lang="ru-RU" dirty="0" smtClean="0"/>
            </a:br>
            <a:r>
              <a:rPr lang="ru-RU" dirty="0" smtClean="0"/>
              <a:t>начинается </a:t>
            </a:r>
            <a:br>
              <a:rPr lang="ru-RU" dirty="0" smtClean="0"/>
            </a:br>
            <a:r>
              <a:rPr lang="ru-RU" dirty="0" smtClean="0"/>
              <a:t>со сбора»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6"/>
          <a:stretch>
            <a:fillRect/>
          </a:stretch>
        </p:blipFill>
        <p:spPr bwMode="auto">
          <a:xfrm>
            <a:off x="3735874" y="0"/>
            <a:ext cx="5408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101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4"/>
          <a:stretch>
            <a:fillRect/>
          </a:stretch>
        </p:blipFill>
        <p:spPr bwMode="auto">
          <a:xfrm>
            <a:off x="-25220" y="13692"/>
            <a:ext cx="5082219" cy="6874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89"/>
          <a:stretch/>
        </p:blipFill>
        <p:spPr bwMode="auto">
          <a:xfrm>
            <a:off x="5056999" y="194387"/>
            <a:ext cx="4051149" cy="66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9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2"/>
          <a:stretch>
            <a:fillRect/>
          </a:stretch>
        </p:blipFill>
        <p:spPr bwMode="auto">
          <a:xfrm>
            <a:off x="4181326" y="0"/>
            <a:ext cx="4863520" cy="669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" r="926"/>
          <a:stretch>
            <a:fillRect/>
          </a:stretch>
        </p:blipFill>
        <p:spPr bwMode="auto">
          <a:xfrm>
            <a:off x="0" y="-10148"/>
            <a:ext cx="4425384" cy="6319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3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Статья 1. Посадка всадника и средства управления</a:t>
            </a:r>
          </a:p>
        </p:txBody>
      </p:sp>
      <p:pic>
        <p:nvPicPr>
          <p:cNvPr id="4" name="Объект 3" descr="http://www.horse.ru/post_images/vs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627784" y="1599476"/>
            <a:ext cx="5832648" cy="46118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06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192688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1. Управление </a:t>
            </a:r>
            <a:r>
              <a:rPr lang="ru-RU" dirty="0"/>
              <a:t>лошадью должно осуществляться без видимых усилий со </a:t>
            </a:r>
            <a:r>
              <a:rPr lang="ru-RU" dirty="0" smtClean="0"/>
              <a:t>стороны всадника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Всадник </a:t>
            </a:r>
            <a:r>
              <a:rPr lang="ru-RU" dirty="0"/>
              <a:t>должен быть хорошо уравновешен за счет гибкости поясницы;</a:t>
            </a:r>
          </a:p>
          <a:p>
            <a:pPr marL="109728" indent="0">
              <a:buNone/>
            </a:pPr>
            <a:r>
              <a:rPr lang="ru-RU" dirty="0"/>
              <a:t>бедра и голень тянутся по направлению вниз и спокойно прилегают к бокам лошади.</a:t>
            </a:r>
          </a:p>
          <a:p>
            <a:pPr marL="109728" indent="0">
              <a:buNone/>
            </a:pPr>
            <a:r>
              <a:rPr lang="ru-RU" dirty="0"/>
              <a:t>Верхняя часть корпуса – прямая и не напряженная, руки расположены внизу, </a:t>
            </a:r>
            <a:r>
              <a:rPr lang="ru-RU" dirty="0" smtClean="0"/>
              <a:t>кисти сближены</a:t>
            </a:r>
            <a:r>
              <a:rPr lang="ru-RU" dirty="0"/>
              <a:t>, однако не соприкасаются ни друг с другом, ни с лошадью; большой </a:t>
            </a:r>
            <a:r>
              <a:rPr lang="ru-RU" dirty="0" smtClean="0"/>
              <a:t>палец является </a:t>
            </a:r>
            <a:r>
              <a:rPr lang="ru-RU" dirty="0"/>
              <a:t>высшей точкой;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локти </a:t>
            </a:r>
            <a:r>
              <a:rPr lang="ru-RU" dirty="0"/>
              <a:t>и руки прижаты к корпусу, давая </a:t>
            </a:r>
            <a:r>
              <a:rPr lang="ru-RU" dirty="0" smtClean="0"/>
              <a:t>всаднику возможность </a:t>
            </a:r>
            <a:r>
              <a:rPr lang="ru-RU" dirty="0"/>
              <a:t>плавно и свободно следовать движениям лошади и </a:t>
            </a:r>
            <a:r>
              <a:rPr lang="ru-RU" dirty="0" smtClean="0"/>
              <a:t>незаметно воздействовать </a:t>
            </a:r>
            <a:r>
              <a:rPr lang="ru-RU" dirty="0"/>
              <a:t>на лошадь.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Это </a:t>
            </a:r>
            <a:r>
              <a:rPr lang="ru-RU" dirty="0"/>
              <a:t>единственно правильная посадка, дающая </a:t>
            </a:r>
            <a:r>
              <a:rPr lang="ru-RU" dirty="0" smtClean="0"/>
              <a:t>возможность всаднику </a:t>
            </a:r>
            <a:r>
              <a:rPr lang="ru-RU" dirty="0"/>
              <a:t>эффективно и правильно обучать лошадь.</a:t>
            </a:r>
          </a:p>
        </p:txBody>
      </p:sp>
    </p:spTree>
    <p:extLst>
      <p:ext uri="{BB962C8B-B14F-4D97-AF65-F5344CB8AC3E}">
        <p14:creationId xmlns:p14="http://schemas.microsoft.com/office/powerpoint/2010/main" val="46983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/>
          <a:lstStyle/>
          <a:p>
            <a:r>
              <a:rPr lang="ru-RU" dirty="0"/>
              <a:t>2. Не только такие вспомогательные средства, как руки и шенкеля, но и сама </a:t>
            </a:r>
            <a:r>
              <a:rPr lang="ru-RU" dirty="0" smtClean="0"/>
              <a:t>посадка имеет </a:t>
            </a:r>
            <a:r>
              <a:rPr lang="ru-RU" dirty="0"/>
              <a:t>огромное значение в выездке. </a:t>
            </a:r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/>
              <a:t>тот всадник, который понимает, </a:t>
            </a:r>
            <a:r>
              <a:rPr lang="ru-RU" dirty="0" smtClean="0"/>
              <a:t>как напрягать </a:t>
            </a:r>
            <a:r>
              <a:rPr lang="ru-RU" dirty="0"/>
              <a:t>и расслаблять мышцы поясницы в нужный момент, может </a:t>
            </a:r>
            <a:r>
              <a:rPr lang="ru-RU" dirty="0" smtClean="0"/>
              <a:t>правильно воздействовать </a:t>
            </a:r>
            <a:r>
              <a:rPr lang="ru-RU" dirty="0"/>
              <a:t>на лошадь.</a:t>
            </a:r>
          </a:p>
        </p:txBody>
      </p:sp>
      <p:pic>
        <p:nvPicPr>
          <p:cNvPr id="4" name="Picture 5" descr="sitt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331640" y="4293096"/>
            <a:ext cx="2815948" cy="19081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2" descr="http://www.horse.ru/post_images/vs2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68144" y="4145795"/>
            <a:ext cx="2862264" cy="2028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95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581</TotalTime>
  <Words>1284</Words>
  <Application>Microsoft Office PowerPoint</Application>
  <PresentationFormat>Экран (4:3)</PresentationFormat>
  <Paragraphs>114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Выездка.</vt:lpstr>
      <vt:lpstr>Общее положение</vt:lpstr>
      <vt:lpstr>Презентация PowerPoint</vt:lpstr>
      <vt:lpstr>«Любая езда  начинается  со сбора»</vt:lpstr>
      <vt:lpstr>Презентация PowerPoint</vt:lpstr>
      <vt:lpstr>Презентация PowerPoint</vt:lpstr>
      <vt:lpstr>Статья 1. Посадка всадника и средства управления</vt:lpstr>
      <vt:lpstr>Презентация PowerPoint</vt:lpstr>
      <vt:lpstr>Презентация PowerPoint</vt:lpstr>
      <vt:lpstr>Статья 2. Что оценивается судьями</vt:lpstr>
      <vt:lpstr>Статья 3. Руководство по судейству данных соревнований</vt:lpstr>
      <vt:lpstr>Презентация PowerPoint</vt:lpstr>
      <vt:lpstr>Презентация PowerPoint</vt:lpstr>
      <vt:lpstr>Презентация PowerPoint</vt:lpstr>
      <vt:lpstr>Статья 4. Выставление баллов. Интерпретация шкалы оценок</vt:lpstr>
      <vt:lpstr>Интерпретация шкалы оценок:</vt:lpstr>
      <vt:lpstr>Интерпретация шкалы оценок:</vt:lpstr>
      <vt:lpstr>Интерпретация шкалы оценок:</vt:lpstr>
      <vt:lpstr>Интерпретация шкалы оценок:</vt:lpstr>
      <vt:lpstr>Интерпретация шкалы оценок:</vt:lpstr>
      <vt:lpstr>Интерпретация шкалы оценок:</vt:lpstr>
      <vt:lpstr>Интерпретация шкалы оценок:</vt:lpstr>
      <vt:lpstr>Интерпретация шкалы оценок:</vt:lpstr>
      <vt:lpstr>Яндекс  знает всё))</vt:lpstr>
    </vt:vector>
  </TitlesOfParts>
  <Company>Megasoftware GrouP™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Манеж</dc:title>
  <dc:creator>Admin</dc:creator>
  <cp:lastModifiedBy>Admin</cp:lastModifiedBy>
  <cp:revision>56</cp:revision>
  <dcterms:created xsi:type="dcterms:W3CDTF">2015-09-17T20:32:10Z</dcterms:created>
  <dcterms:modified xsi:type="dcterms:W3CDTF">2015-10-20T03:51:16Z</dcterms:modified>
</cp:coreProperties>
</file>