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340" r:id="rId3"/>
    <p:sldId id="342" r:id="rId4"/>
    <p:sldId id="343" r:id="rId5"/>
    <p:sldId id="344" r:id="rId6"/>
    <p:sldId id="346" r:id="rId7"/>
    <p:sldId id="348" r:id="rId8"/>
    <p:sldId id="347" r:id="rId9"/>
    <p:sldId id="349" r:id="rId10"/>
    <p:sldId id="350" r:id="rId11"/>
    <p:sldId id="358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79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F95E54-21FA-4907-BB08-31865F79FEDD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73AE8C-F628-454E-8082-5C96571AA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95E54-21FA-4907-BB08-31865F79FEDD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73AE8C-F628-454E-8082-5C96571AA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95E54-21FA-4907-BB08-31865F79FEDD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73AE8C-F628-454E-8082-5C96571AA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95E54-21FA-4907-BB08-31865F79FEDD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73AE8C-F628-454E-8082-5C96571AA15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95E54-21FA-4907-BB08-31865F79FEDD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73AE8C-F628-454E-8082-5C96571AA15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95E54-21FA-4907-BB08-31865F79FEDD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73AE8C-F628-454E-8082-5C96571AA15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95E54-21FA-4907-BB08-31865F79FEDD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73AE8C-F628-454E-8082-5C96571AA15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95E54-21FA-4907-BB08-31865F79FEDD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73AE8C-F628-454E-8082-5C96571AA15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95E54-21FA-4907-BB08-31865F79FEDD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73AE8C-F628-454E-8082-5C96571AA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0F95E54-21FA-4907-BB08-31865F79FEDD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73AE8C-F628-454E-8082-5C96571AA15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F95E54-21FA-4907-BB08-31865F79FEDD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73AE8C-F628-454E-8082-5C96571AA15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0F95E54-21FA-4907-BB08-31865F79FEDD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973AE8C-F628-454E-8082-5C96571AA15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2513" y="2000659"/>
            <a:ext cx="7772400" cy="553559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>Выездка.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005063"/>
            <a:ext cx="7772400" cy="806247"/>
          </a:xfrm>
        </p:spPr>
        <p:txBody>
          <a:bodyPr/>
          <a:lstStyle/>
          <a:p>
            <a:r>
              <a:rPr lang="ru-RU" dirty="0" smtClean="0"/>
              <a:t>ЗАНЯТИЕ 13 </a:t>
            </a:r>
            <a:r>
              <a:rPr lang="ru-RU" smtClean="0"/>
              <a:t>часть </a:t>
            </a:r>
            <a:r>
              <a:rPr lang="ru-RU" smtClean="0"/>
              <a:t>3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838200" y="548680"/>
            <a:ext cx="7772400" cy="1199704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51520" y="233651"/>
            <a:ext cx="8712968" cy="1107117"/>
          </a:xfrm>
          <a:prstGeom prst="rect">
            <a:avLst/>
          </a:prstGeom>
        </p:spPr>
        <p:txBody>
          <a:bodyPr vert="horz" anchor="b">
            <a:normAutofit fontScale="925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000" dirty="0" smtClean="0"/>
              <a:t>ГБОУДО МОСКОВСКИЙ ДЕТСКО-ЮНОШЕСКИЙ ЦЕНТР ЭКОЛОГИИ, КРАЕВЕДЕНИЯ И ТУРИЗМА</a:t>
            </a:r>
          </a:p>
          <a:p>
            <a:pPr algn="ctr"/>
            <a:r>
              <a:rPr lang="ru-RU" sz="3200" dirty="0" smtClean="0"/>
              <a:t>ДЕТСКОЕ ОБЪЕДИНЕНИЕ «КСК ЦСКА»</a:t>
            </a:r>
            <a:endParaRPr lang="ru-RU" sz="32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67544" y="4725144"/>
            <a:ext cx="7589912" cy="1829761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СВЕТЛАНА ВЛАДИМИРОВНА БЕГЛОВА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77358" y="2358008"/>
            <a:ext cx="8229600" cy="1143000"/>
          </a:xfrm>
          <a:prstGeom prst="rect">
            <a:avLst/>
          </a:prstGeom>
        </p:spPr>
        <p:txBody>
          <a:bodyPr vert="horz" anchor="b">
            <a:normAutofit fontScale="55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8000" dirty="0"/>
              <a:t>Класс </a:t>
            </a:r>
            <a:r>
              <a:rPr lang="ru-RU" sz="8000" dirty="0" smtClean="0"/>
              <a:t>начинающих</a:t>
            </a:r>
          </a:p>
          <a:p>
            <a:pPr algn="ctr"/>
            <a:r>
              <a:rPr lang="ru-RU" dirty="0"/>
              <a:t>Правила по судейству соревнований по посадке</a:t>
            </a:r>
          </a:p>
        </p:txBody>
      </p:sp>
      <p:pic>
        <p:nvPicPr>
          <p:cNvPr id="8" name="Picture 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4000"/>
          </a:blip>
          <a:srcRect/>
          <a:stretch>
            <a:fillRect/>
          </a:stretch>
        </p:blipFill>
        <p:spPr>
          <a:xfrm>
            <a:off x="1691680" y="3356992"/>
            <a:ext cx="2171802" cy="18981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299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457200" y="116632"/>
            <a:ext cx="8229600" cy="778098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2000" dirty="0">
                <a:effectLst/>
              </a:rPr>
              <a:t>Основные ошибки в посадке и применении средств управления и методы их устранения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522684"/>
              </p:ext>
            </p:extLst>
          </p:nvPr>
        </p:nvGraphicFramePr>
        <p:xfrm>
          <a:off x="179512" y="908720"/>
          <a:ext cx="8784976" cy="54864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031910"/>
                <a:gridCol w="4753066"/>
              </a:tblGrid>
              <a:tr h="48965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Ошибки в применении средств управления: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1800" dirty="0">
                          <a:effectLst/>
                        </a:rPr>
                        <a:t>слишком явное использование средств управления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1800" dirty="0">
                          <a:effectLst/>
                        </a:rPr>
                        <a:t>лошадь идет за поводом или перед </a:t>
                      </a:r>
                      <a:r>
                        <a:rPr lang="ru-RU" sz="1800" dirty="0" smtClean="0">
                          <a:effectLst/>
                        </a:rPr>
                        <a:t>поводом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"/>
                      </a:pPr>
                      <a:endParaRPr lang="ru-RU" sz="18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1800" dirty="0">
                          <a:effectLst/>
                        </a:rPr>
                        <a:t>сопротивление лошади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1800" dirty="0">
                          <a:effectLst/>
                        </a:rPr>
                        <a:t>потеря контроля, или опасная езда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Методы устранения:</a:t>
                      </a:r>
                    </a:p>
                    <a:p>
                      <a:pPr marL="45720"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4320" algn="l"/>
                        </a:tabLst>
                      </a:pPr>
                      <a:r>
                        <a:rPr lang="ru-RU" sz="1800" dirty="0">
                          <a:effectLst/>
                        </a:rPr>
                        <a:t>ограничить излишние движения таза и поясницы, уменьшить давление весом на спину лошади, тонко и незаметно воздействовать шенкелем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4320" algn="l"/>
                        </a:tabLst>
                      </a:pPr>
                      <a:r>
                        <a:rPr lang="ru-RU" sz="1800" dirty="0">
                          <a:effectLst/>
                        </a:rPr>
                        <a:t>правильное применение полуодержек</a:t>
                      </a:r>
                    </a:p>
                    <a:p>
                      <a:pPr marL="45720"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4320" algn="l"/>
                        </a:tabLst>
                      </a:pPr>
                      <a:r>
                        <a:rPr lang="ru-RU" sz="1800" dirty="0">
                          <a:effectLst/>
                        </a:rPr>
                        <a:t>избегать чрезмерного воздействия шпор и хлыста, наладить мягкий контакт, усилить высылающее действие шенкеля и седалища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4320" algn="l"/>
                        </a:tabLst>
                      </a:pPr>
                      <a:r>
                        <a:rPr lang="ru-RU" sz="1800" dirty="0">
                          <a:effectLst/>
                        </a:rPr>
                        <a:t>увеличить время разминки (с использованием работы на корде), применять гимнастические упражнения для повышения внимание лошади, соблюдать меры предосторожности при работе в группе всадников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378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10" b="3123"/>
          <a:stretch/>
        </p:blipFill>
        <p:spPr>
          <a:xfrm>
            <a:off x="0" y="-17140"/>
            <a:ext cx="9144000" cy="6500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359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Яндекс  знает всё))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1700808"/>
            <a:ext cx="8280920" cy="3877891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Разработано Белорусской федерацией конного </a:t>
            </a:r>
            <a:r>
              <a:rPr lang="ru-RU" dirty="0" smtClean="0"/>
              <a:t>спорта 30.12.2003 </a:t>
            </a:r>
            <a:r>
              <a:rPr lang="ru-RU" dirty="0"/>
              <a:t>г.</a:t>
            </a:r>
            <a:r>
              <a:rPr lang="ru-RU" dirty="0" smtClean="0"/>
              <a:t> </a:t>
            </a:r>
          </a:p>
          <a:p>
            <a:r>
              <a:rPr lang="ru-RU" dirty="0"/>
              <a:t>Алексеенко, В.Г., Левина, А.М. // Юный конник / В.Г. Алексеенко, А.М. Левина. – Москва. Физкультура и спорт. 1971г. – с. 35</a:t>
            </a:r>
            <a:r>
              <a:rPr lang="ru-RU" dirty="0" smtClean="0"/>
              <a:t>.</a:t>
            </a:r>
          </a:p>
          <a:p>
            <a:r>
              <a:rPr lang="ru-RU" dirty="0"/>
              <a:t>Конный спорт: Пособие для тренеров, преподавателей, коневодов и спортсменов / Под ред. Э. </a:t>
            </a:r>
            <a:r>
              <a:rPr lang="ru-RU" dirty="0" err="1"/>
              <a:t>Эзе</a:t>
            </a:r>
            <a:r>
              <a:rPr lang="ru-RU" dirty="0"/>
              <a:t>: пер. с нем. Д.Я. Гуревича. – М.: «Физкультура и спорт», 1983. – 255 с.</a:t>
            </a:r>
          </a:p>
        </p:txBody>
      </p:sp>
    </p:spTree>
    <p:extLst>
      <p:ext uri="{BB962C8B-B14F-4D97-AF65-F5344CB8AC3E}">
        <p14:creationId xmlns:p14="http://schemas.microsoft.com/office/powerpoint/2010/main" val="134973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</p:spPr>
        <p:txBody>
          <a:bodyPr/>
          <a:lstStyle/>
          <a:p>
            <a:pPr marL="109728" indent="0">
              <a:buNone/>
            </a:pPr>
            <a:r>
              <a:rPr lang="ru-RU" b="1" i="1" dirty="0"/>
              <a:t>Тест на посадку для начинающих</a:t>
            </a:r>
          </a:p>
          <a:p>
            <a:pPr marL="109728" indent="0">
              <a:buNone/>
            </a:pPr>
            <a:r>
              <a:rPr lang="ru-RU" dirty="0"/>
              <a:t>Включает в себя:</a:t>
            </a:r>
          </a:p>
          <a:p>
            <a:r>
              <a:rPr lang="ru-RU" dirty="0"/>
              <a:t>– езду в смене – шагом, облегченной рысью, перемену направлений по диагонали </a:t>
            </a:r>
            <a:r>
              <a:rPr lang="ru-RU" dirty="0" smtClean="0"/>
              <a:t>и через </a:t>
            </a:r>
            <a:r>
              <a:rPr lang="ru-RU" dirty="0"/>
              <a:t>середину; </a:t>
            </a:r>
            <a:endParaRPr lang="ru-RU" dirty="0" smtClean="0"/>
          </a:p>
          <a:p>
            <a:r>
              <a:rPr lang="ru-RU" dirty="0" smtClean="0"/>
              <a:t>езду </a:t>
            </a:r>
            <a:r>
              <a:rPr lang="ru-RU" dirty="0"/>
              <a:t>без стремян учебной рысью</a:t>
            </a:r>
          </a:p>
          <a:p>
            <a:r>
              <a:rPr lang="ru-RU" dirty="0"/>
              <a:t>– индивидуальную езду без стремян, подъемы в галоп и переход в рысь и шаг.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Статья 6. Программа тестов</a:t>
            </a:r>
          </a:p>
        </p:txBody>
      </p:sp>
    </p:spTree>
    <p:extLst>
      <p:ext uri="{BB962C8B-B14F-4D97-AF65-F5344CB8AC3E}">
        <p14:creationId xmlns:p14="http://schemas.microsoft.com/office/powerpoint/2010/main" val="232330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2977779"/>
              </p:ext>
            </p:extLst>
          </p:nvPr>
        </p:nvGraphicFramePr>
        <p:xfrm>
          <a:off x="539552" y="764702"/>
          <a:ext cx="7848872" cy="5695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8677"/>
                <a:gridCol w="4240195"/>
              </a:tblGrid>
              <a:tr h="42201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Упражнение</a:t>
                      </a:r>
                      <a:endParaRPr lang="ru-RU" sz="2000" dirty="0"/>
                    </a:p>
                  </a:txBody>
                  <a:tcPr/>
                </a:tc>
              </a:tr>
              <a:tr h="422014">
                <a:tc>
                  <a:txBody>
                    <a:bodyPr/>
                    <a:lstStyle/>
                    <a:p>
                      <a:pPr algn="l"/>
                      <a:r>
                        <a:rPr lang="ru-RU" sz="1600" b="1" i="0" u="none" strike="noStrike" baseline="0" dirty="0" smtClean="0">
                          <a:latin typeface="Arial Black" panose="020B0A04020102020204" pitchFamily="34" charset="0"/>
                        </a:rPr>
                        <a:t>АС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u="none" strike="noStrike" baseline="0" dirty="0" smtClean="0">
                          <a:latin typeface="Arial Black" panose="020B0A04020102020204" pitchFamily="34" charset="0"/>
                        </a:rPr>
                        <a:t>Въезд на рабочей рыси</a:t>
                      </a:r>
                    </a:p>
                    <a:p>
                      <a:pPr algn="l"/>
                      <a:r>
                        <a:rPr lang="ru-RU" sz="1400" b="0" i="0" u="none" strike="noStrike" baseline="0" dirty="0" smtClean="0">
                          <a:latin typeface="Arial Black" panose="020B0A04020102020204" pitchFamily="34" charset="0"/>
                        </a:rPr>
                        <a:t>Ездой налево</a:t>
                      </a:r>
                    </a:p>
                  </a:txBody>
                  <a:tcPr/>
                </a:tc>
              </a:tr>
              <a:tr h="236716">
                <a:tc>
                  <a:txBody>
                    <a:bodyPr/>
                    <a:lstStyle/>
                    <a:p>
                      <a:pPr algn="l"/>
                      <a:r>
                        <a:rPr lang="ru-RU" sz="1600" b="1" i="0" u="none" strike="noStrike" baseline="0" dirty="0" smtClean="0">
                          <a:latin typeface="Arial Black" panose="020B0A04020102020204" pitchFamily="34" charset="0"/>
                        </a:rPr>
                        <a:t>Е</a:t>
                      </a:r>
                      <a:endParaRPr lang="ru-RU" sz="1600" b="0" i="0" u="none" strike="noStrike" baseline="0" dirty="0" smtClean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u="none" strike="noStrike" baseline="0" dirty="0" smtClean="0">
                          <a:latin typeface="Arial Black" panose="020B0A04020102020204" pitchFamily="34" charset="0"/>
                        </a:rPr>
                        <a:t>Круг налево 20 метров</a:t>
                      </a:r>
                    </a:p>
                  </a:txBody>
                  <a:tcPr/>
                </a:tc>
              </a:tr>
              <a:tr h="280286">
                <a:tc>
                  <a:txBody>
                    <a:bodyPr/>
                    <a:lstStyle/>
                    <a:p>
                      <a:pPr algn="l"/>
                      <a:r>
                        <a:rPr lang="ru-RU" sz="1600" b="1" i="0" u="none" strike="noStrike" baseline="0" dirty="0" smtClean="0">
                          <a:latin typeface="Arial Black" panose="020B0A04020102020204" pitchFamily="34" charset="0"/>
                        </a:rPr>
                        <a:t>Между К и А</a:t>
                      </a:r>
                      <a:endParaRPr lang="ru-RU" sz="16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u="none" strike="noStrike" baseline="0" dirty="0" smtClean="0">
                          <a:latin typeface="Arial Black" panose="020B0A04020102020204" pitchFamily="34" charset="0"/>
                        </a:rPr>
                        <a:t>Рабочий галоп с левой ноги</a:t>
                      </a:r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l"/>
                      <a:r>
                        <a:rPr lang="ru-RU" sz="1600" b="1" i="0" u="none" strike="noStrike" baseline="0" dirty="0" smtClean="0">
                          <a:latin typeface="Arial Black" panose="020B0A04020102020204" pitchFamily="34" charset="0"/>
                        </a:rPr>
                        <a:t>В</a:t>
                      </a:r>
                      <a:endParaRPr lang="ru-RU" sz="16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u="none" strike="noStrike" baseline="0" dirty="0" smtClean="0">
                          <a:latin typeface="Arial Black" panose="020B0A04020102020204" pitchFamily="34" charset="0"/>
                        </a:rPr>
                        <a:t>Круг налево 20 метров</a:t>
                      </a:r>
                      <a:endParaRPr lang="ru-RU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260216">
                <a:tc>
                  <a:txBody>
                    <a:bodyPr/>
                    <a:lstStyle/>
                    <a:p>
                      <a:pPr algn="l"/>
                      <a:r>
                        <a:rPr lang="ru-RU" sz="1600" b="1" i="0" u="none" strike="noStrike" baseline="0" dirty="0" smtClean="0">
                          <a:latin typeface="Arial Black" panose="020B0A04020102020204" pitchFamily="34" charset="0"/>
                        </a:rPr>
                        <a:t>Между средней линией и 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u="none" strike="noStrike" baseline="0" dirty="0" smtClean="0">
                          <a:latin typeface="Arial Black" panose="020B0A04020102020204" pitchFamily="34" charset="0"/>
                        </a:rPr>
                        <a:t>Рабочая рысь</a:t>
                      </a:r>
                    </a:p>
                  </a:txBody>
                  <a:tcPr/>
                </a:tc>
              </a:tr>
              <a:tr h="422014">
                <a:tc>
                  <a:txBody>
                    <a:bodyPr/>
                    <a:lstStyle/>
                    <a:p>
                      <a:pPr algn="l"/>
                      <a:r>
                        <a:rPr lang="ru-RU" sz="1600" b="1" i="0" u="none" strike="noStrike" baseline="0" dirty="0" smtClean="0">
                          <a:latin typeface="Arial Black" panose="020B0A04020102020204" pitchFamily="34" charset="0"/>
                        </a:rPr>
                        <a:t>С</a:t>
                      </a:r>
                    </a:p>
                    <a:p>
                      <a:pPr algn="l"/>
                      <a:r>
                        <a:rPr lang="ru-RU" sz="1600" b="1" i="0" u="none" strike="noStrike" baseline="0" dirty="0" smtClean="0">
                          <a:latin typeface="Arial Black" panose="020B0A04020102020204" pitchFamily="34" charset="0"/>
                        </a:rPr>
                        <a:t>СН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u="none" strike="noStrike" baseline="0" dirty="0" smtClean="0">
                          <a:latin typeface="Arial Black" panose="020B0A04020102020204" pitchFamily="34" charset="0"/>
                        </a:rPr>
                        <a:t>Средний шаг</a:t>
                      </a:r>
                    </a:p>
                    <a:p>
                      <a:pPr algn="l"/>
                      <a:r>
                        <a:rPr lang="ru-RU" sz="1400" b="0" i="0" u="none" strike="noStrike" baseline="0" dirty="0" smtClean="0">
                          <a:latin typeface="Arial Black" panose="020B0A04020102020204" pitchFamily="34" charset="0"/>
                        </a:rPr>
                        <a:t>Средний шаг</a:t>
                      </a:r>
                    </a:p>
                  </a:txBody>
                  <a:tcPr/>
                </a:tc>
              </a:tr>
              <a:tr h="422014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u="none" strike="noStrike" baseline="0" dirty="0" smtClean="0">
                          <a:latin typeface="Arial Black" panose="020B0A04020102020204" pitchFamily="34" charset="0"/>
                        </a:rPr>
                        <a:t>HXF</a:t>
                      </a:r>
                    </a:p>
                    <a:p>
                      <a:pPr algn="l"/>
                      <a:r>
                        <a:rPr lang="en-US" sz="1600" b="1" i="0" u="none" strike="noStrike" baseline="0" dirty="0" smtClean="0">
                          <a:latin typeface="Arial Black" panose="020B0A04020102020204" pitchFamily="34" charset="0"/>
                        </a:rPr>
                        <a:t>FA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u="none" strike="noStrike" baseline="0" dirty="0" smtClean="0">
                          <a:latin typeface="Arial Black" panose="020B0A04020102020204" pitchFamily="34" charset="0"/>
                        </a:rPr>
                        <a:t>Свободный шаг</a:t>
                      </a:r>
                    </a:p>
                    <a:p>
                      <a:pPr algn="l"/>
                      <a:r>
                        <a:rPr lang="ru-RU" sz="1400" b="0" i="0" u="none" strike="noStrike" baseline="0" dirty="0" smtClean="0">
                          <a:latin typeface="Arial Black" panose="020B0A04020102020204" pitchFamily="34" charset="0"/>
                        </a:rPr>
                        <a:t>Средний шаг</a:t>
                      </a:r>
                    </a:p>
                  </a:txBody>
                  <a:tcPr/>
                </a:tc>
              </a:tr>
              <a:tr h="236092">
                <a:tc>
                  <a:txBody>
                    <a:bodyPr/>
                    <a:lstStyle/>
                    <a:p>
                      <a:pPr algn="l"/>
                      <a:r>
                        <a:rPr lang="ru-RU" sz="1600" b="1" i="0" u="none" strike="noStrike" baseline="0" dirty="0" smtClean="0">
                          <a:latin typeface="Arial Black" panose="020B0A04020102020204" pitchFamily="34" charset="0"/>
                        </a:rPr>
                        <a:t>А </a:t>
                      </a:r>
                      <a:endParaRPr lang="ru-RU" sz="1600" b="0" i="0" u="none" strike="noStrike" baseline="0" dirty="0" smtClean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u="none" strike="noStrike" baseline="0" dirty="0" smtClean="0">
                          <a:latin typeface="Arial Black" panose="020B0A04020102020204" pitchFamily="34" charset="0"/>
                        </a:rPr>
                        <a:t>Рабочая рысь</a:t>
                      </a:r>
                    </a:p>
                  </a:txBody>
                  <a:tcPr/>
                </a:tc>
              </a:tr>
              <a:tr h="280284">
                <a:tc>
                  <a:txBody>
                    <a:bodyPr/>
                    <a:lstStyle/>
                    <a:p>
                      <a:pPr algn="l"/>
                      <a:r>
                        <a:rPr lang="ru-RU" sz="1600" b="1" i="0" u="none" strike="noStrike" baseline="0" dirty="0" smtClean="0">
                          <a:latin typeface="Arial Black" panose="020B0A04020102020204" pitchFamily="34" charset="0"/>
                        </a:rPr>
                        <a:t>Е</a:t>
                      </a:r>
                      <a:endParaRPr lang="ru-RU" sz="16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u="none" strike="noStrike" baseline="0" dirty="0" smtClean="0">
                          <a:latin typeface="Arial Black" panose="020B0A04020102020204" pitchFamily="34" charset="0"/>
                        </a:rPr>
                        <a:t>Круг направо 20 метров</a:t>
                      </a: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l"/>
                      <a:r>
                        <a:rPr lang="ru-RU" sz="1600" b="1" i="0" u="none" strike="noStrike" baseline="0" dirty="0" smtClean="0">
                          <a:latin typeface="Arial Black" panose="020B0A04020102020204" pitchFamily="34" charset="0"/>
                        </a:rPr>
                        <a:t>Между Н и С</a:t>
                      </a:r>
                      <a:endParaRPr lang="ru-RU" sz="16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u="none" strike="noStrike" baseline="0" dirty="0" smtClean="0">
                          <a:latin typeface="Arial Black" panose="020B0A04020102020204" pitchFamily="34" charset="0"/>
                        </a:rPr>
                        <a:t>Рабочий галоп с правой ноги</a:t>
                      </a:r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l"/>
                      <a:r>
                        <a:rPr lang="ru-RU" sz="1600" b="1" i="0" u="none" strike="noStrike" baseline="0" dirty="0" smtClean="0">
                          <a:latin typeface="Arial Black" panose="020B0A04020102020204" pitchFamily="34" charset="0"/>
                        </a:rPr>
                        <a:t>В</a:t>
                      </a:r>
                      <a:endParaRPr lang="ru-RU" sz="16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u="none" strike="noStrike" baseline="0" dirty="0" smtClean="0">
                          <a:latin typeface="Arial Black" panose="020B0A04020102020204" pitchFamily="34" charset="0"/>
                        </a:rPr>
                        <a:t>Круг направо 20 метров</a:t>
                      </a:r>
                      <a:endParaRPr lang="ru-RU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260216">
                <a:tc>
                  <a:txBody>
                    <a:bodyPr/>
                    <a:lstStyle/>
                    <a:p>
                      <a:pPr algn="l"/>
                      <a:r>
                        <a:rPr lang="ru-RU" sz="1600" b="1" i="0" u="none" strike="noStrike" baseline="0" dirty="0" smtClean="0">
                          <a:latin typeface="Arial Black" panose="020B0A04020102020204" pitchFamily="34" charset="0"/>
                        </a:rPr>
                        <a:t>Между средней линией и 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u="none" strike="noStrike" baseline="0" dirty="0" smtClean="0">
                          <a:latin typeface="Arial Black" panose="020B0A04020102020204" pitchFamily="34" charset="0"/>
                        </a:rPr>
                        <a:t>Рабочий галоп</a:t>
                      </a:r>
                    </a:p>
                  </a:txBody>
                  <a:tcPr/>
                </a:tc>
              </a:tr>
              <a:tr h="422014">
                <a:tc>
                  <a:txBody>
                    <a:bodyPr/>
                    <a:lstStyle/>
                    <a:p>
                      <a:pPr algn="l"/>
                      <a:r>
                        <a:rPr lang="ru-RU" sz="1600" b="1" i="0" u="none" strike="noStrike" baseline="0" dirty="0" smtClean="0">
                          <a:latin typeface="Arial Black" panose="020B0A04020102020204" pitchFamily="34" charset="0"/>
                        </a:rPr>
                        <a:t>А</a:t>
                      </a:r>
                    </a:p>
                    <a:p>
                      <a:pPr algn="l"/>
                      <a:r>
                        <a:rPr lang="ru-RU" sz="1600" b="1" i="0" u="none" strike="noStrike" baseline="0" dirty="0" smtClean="0">
                          <a:latin typeface="Arial Black" panose="020B0A04020102020204" pitchFamily="34" charset="0"/>
                        </a:rPr>
                        <a:t>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u="none" strike="noStrike" baseline="0" dirty="0" smtClean="0">
                          <a:latin typeface="Arial Black" panose="020B0A04020102020204" pitchFamily="34" charset="0"/>
                        </a:rPr>
                        <a:t>По средней линии</a:t>
                      </a:r>
                    </a:p>
                    <a:p>
                      <a:pPr algn="l"/>
                      <a:r>
                        <a:rPr lang="ru-RU" sz="1400" b="0" i="0" u="none" strike="noStrike" baseline="0" dirty="0" smtClean="0">
                          <a:latin typeface="Arial Black" panose="020B0A04020102020204" pitchFamily="34" charset="0"/>
                        </a:rPr>
                        <a:t>Остановка, приветствие</a:t>
                      </a:r>
                      <a:endParaRPr lang="ru-RU" sz="1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Тест на посадку – финал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985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1649499"/>
              </p:ext>
            </p:extLst>
          </p:nvPr>
        </p:nvGraphicFramePr>
        <p:xfrm>
          <a:off x="179512" y="1481138"/>
          <a:ext cx="8507288" cy="462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1296144"/>
                <a:gridCol w="1152128"/>
                <a:gridCol w="1152128"/>
                <a:gridCol w="1284607"/>
                <a:gridCol w="1163665"/>
                <a:gridCol w="963157"/>
                <a:gridCol w="10634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ФИО всадника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Шаг</a:t>
                      </a:r>
                    </a:p>
                    <a:p>
                      <a:pPr algn="ctr"/>
                      <a:r>
                        <a:rPr kumimoji="0" lang="ru-RU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свобод-</a:t>
                      </a:r>
                    </a:p>
                    <a:p>
                      <a:pPr algn="ctr"/>
                      <a:r>
                        <a:rPr kumimoji="0" lang="ru-RU" sz="1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Шаг</a:t>
                      </a:r>
                    </a:p>
                    <a:p>
                      <a:pPr algn="ctr"/>
                      <a:r>
                        <a:rPr kumimoji="0" lang="ru-RU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собран-</a:t>
                      </a:r>
                    </a:p>
                    <a:p>
                      <a:pPr algn="ctr"/>
                      <a:r>
                        <a:rPr kumimoji="0" lang="ru-RU" sz="1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Облегчен-</a:t>
                      </a:r>
                    </a:p>
                    <a:p>
                      <a:pPr algn="ctr"/>
                      <a:r>
                        <a:rPr kumimoji="0" lang="ru-RU" sz="1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ная</a:t>
                      </a:r>
                      <a:r>
                        <a:rPr kumimoji="0" lang="ru-RU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рысь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Учебная</a:t>
                      </a:r>
                    </a:p>
                    <a:p>
                      <a:pPr algn="ctr"/>
                      <a:r>
                        <a:rPr kumimoji="0" lang="ru-RU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рысь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Галоп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Сумма</a:t>
                      </a:r>
                    </a:p>
                    <a:p>
                      <a:pPr algn="ctr"/>
                      <a:r>
                        <a:rPr kumimoji="0" lang="ru-RU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баллов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Подписи судей: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________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________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________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dirty="0"/>
              <a:t>Статья 7. Судейские </a:t>
            </a:r>
            <a:r>
              <a:rPr lang="ru-RU" dirty="0" smtClean="0"/>
              <a:t>протоколы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365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179512" y="1481328"/>
            <a:ext cx="4316288" cy="4525963"/>
          </a:xfrm>
        </p:spPr>
        <p:txBody>
          <a:bodyPr>
            <a:normAutofit fontScale="47500" lnSpcReduction="20000"/>
          </a:bodyPr>
          <a:lstStyle/>
          <a:p>
            <a:pPr marL="109728" indent="0">
              <a:buNone/>
            </a:pPr>
            <a:r>
              <a:rPr lang="ru-RU" sz="3600" b="1" dirty="0"/>
              <a:t>Тест по </a:t>
            </a:r>
            <a:r>
              <a:rPr lang="ru-RU" sz="3600" b="1" dirty="0" smtClean="0"/>
              <a:t>выездке</a:t>
            </a:r>
            <a:endParaRPr lang="ru-RU" sz="3600" b="1" dirty="0"/>
          </a:p>
          <a:p>
            <a:r>
              <a:rPr lang="ru-RU" sz="3300" dirty="0" smtClean="0"/>
              <a:t>Оценивается </a:t>
            </a:r>
            <a:r>
              <a:rPr lang="ru-RU" sz="3300" dirty="0"/>
              <a:t>выступление лошади</a:t>
            </a:r>
            <a:r>
              <a:rPr lang="ru-RU" sz="3300" dirty="0" smtClean="0"/>
              <a:t>.</a:t>
            </a:r>
          </a:p>
          <a:p>
            <a:r>
              <a:rPr lang="ru-RU" sz="3300" dirty="0"/>
              <a:t>Детальное и четкое исполнение </a:t>
            </a:r>
            <a:r>
              <a:rPr lang="ru-RU" sz="3300" dirty="0" smtClean="0"/>
              <a:t>имеют важное </a:t>
            </a:r>
            <a:r>
              <a:rPr lang="ru-RU" sz="3300" dirty="0"/>
              <a:t>значение.</a:t>
            </a:r>
          </a:p>
          <a:p>
            <a:r>
              <a:rPr lang="ru-RU" sz="3300" dirty="0" smtClean="0"/>
              <a:t>Судья </a:t>
            </a:r>
            <a:r>
              <a:rPr lang="ru-RU" sz="3300" dirty="0"/>
              <a:t>имеет возможность </a:t>
            </a:r>
            <a:r>
              <a:rPr lang="ru-RU" sz="3300" dirty="0" smtClean="0"/>
              <a:t>наблюдать каждый </a:t>
            </a:r>
            <a:r>
              <a:rPr lang="ru-RU" sz="3300" dirty="0"/>
              <a:t>момент езды.</a:t>
            </a:r>
          </a:p>
          <a:p>
            <a:r>
              <a:rPr lang="ru-RU" sz="3300" dirty="0" smtClean="0"/>
              <a:t>Судья </a:t>
            </a:r>
            <a:r>
              <a:rPr lang="ru-RU" sz="3300" dirty="0"/>
              <a:t>видит каждый переход, </a:t>
            </a:r>
            <a:r>
              <a:rPr lang="ru-RU" sz="3300" dirty="0" smtClean="0"/>
              <a:t>и переходы </a:t>
            </a:r>
            <a:r>
              <a:rPr lang="ru-RU" sz="3300" dirty="0"/>
              <a:t>очень важны.</a:t>
            </a:r>
          </a:p>
          <a:p>
            <a:r>
              <a:rPr lang="ru-RU" sz="3300" dirty="0" smtClean="0"/>
              <a:t>В </a:t>
            </a:r>
            <a:r>
              <a:rPr lang="ru-RU" sz="3300" dirty="0"/>
              <a:t>Общем впечатлении оценки </a:t>
            </a:r>
            <a:r>
              <a:rPr lang="ru-RU" sz="3300" dirty="0" smtClean="0"/>
              <a:t>за положение </a:t>
            </a:r>
            <a:r>
              <a:rPr lang="ru-RU" sz="3300" dirty="0"/>
              <a:t>и посадку </a:t>
            </a:r>
            <a:r>
              <a:rPr lang="ru-RU" sz="3300" dirty="0" smtClean="0"/>
              <a:t>непосредственно связаны </a:t>
            </a:r>
            <a:r>
              <a:rPr lang="ru-RU" sz="3300" dirty="0"/>
              <a:t>с оценками, выставленными </a:t>
            </a:r>
            <a:r>
              <a:rPr lang="ru-RU" sz="3300" dirty="0" smtClean="0"/>
              <a:t>за упражнения </a:t>
            </a:r>
            <a:r>
              <a:rPr lang="ru-RU" sz="3300" dirty="0"/>
              <a:t>теста.</a:t>
            </a:r>
          </a:p>
          <a:p>
            <a:r>
              <a:rPr lang="ru-RU" sz="3300" dirty="0" smtClean="0"/>
              <a:t>Качество </a:t>
            </a:r>
            <a:r>
              <a:rPr lang="ru-RU" sz="3300" dirty="0"/>
              <a:t>аллюров лошади влияет </a:t>
            </a:r>
            <a:r>
              <a:rPr lang="ru-RU" sz="3300" dirty="0" smtClean="0"/>
              <a:t>на общую </a:t>
            </a:r>
            <a:r>
              <a:rPr lang="ru-RU" sz="3300" dirty="0"/>
              <a:t>сумму баллов</a:t>
            </a:r>
            <a:r>
              <a:rPr lang="ru-RU" sz="3300" dirty="0" smtClean="0"/>
              <a:t>.</a:t>
            </a:r>
            <a:endParaRPr lang="ru-RU" sz="33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388296" cy="4900000"/>
          </a:xfrm>
        </p:spPr>
        <p:txBody>
          <a:bodyPr>
            <a:normAutofit fontScale="47500" lnSpcReduction="20000"/>
          </a:bodyPr>
          <a:lstStyle/>
          <a:p>
            <a:pPr marL="109728" indent="0">
              <a:buNone/>
            </a:pPr>
            <a:r>
              <a:rPr lang="ru-RU" sz="3600" b="1" dirty="0"/>
              <a:t>Тест для </a:t>
            </a:r>
            <a:r>
              <a:rPr lang="ru-RU" sz="3600" b="1" dirty="0" smtClean="0"/>
              <a:t>начинающих</a:t>
            </a:r>
          </a:p>
          <a:p>
            <a:r>
              <a:rPr lang="ru-RU" sz="3300" dirty="0"/>
              <a:t>Оценивается позиция и посадка всадника. </a:t>
            </a:r>
          </a:p>
          <a:p>
            <a:r>
              <a:rPr lang="ru-RU" sz="3300" dirty="0"/>
              <a:t>Важно общее впечатление. </a:t>
            </a:r>
            <a:endParaRPr lang="ru-RU" sz="3300" dirty="0" smtClean="0"/>
          </a:p>
          <a:p>
            <a:r>
              <a:rPr lang="ru-RU" sz="3300" dirty="0" smtClean="0"/>
              <a:t>Судья может только урывками наблюдать всадника индивидуально.</a:t>
            </a:r>
          </a:p>
          <a:p>
            <a:r>
              <a:rPr lang="ru-RU" sz="3300" dirty="0" smtClean="0"/>
              <a:t>Судья </a:t>
            </a:r>
            <a:r>
              <a:rPr lang="ru-RU" sz="3300" dirty="0"/>
              <a:t>видит только некоторые переходы у разных всадников.</a:t>
            </a:r>
          </a:p>
          <a:p>
            <a:r>
              <a:rPr lang="ru-RU" sz="3300" dirty="0"/>
              <a:t>Выступление лошади оценивается только в контексте с посадкой всадника и применением средств управления.</a:t>
            </a:r>
          </a:p>
          <a:p>
            <a:endParaRPr lang="ru-RU" sz="3300" dirty="0"/>
          </a:p>
          <a:p>
            <a:r>
              <a:rPr lang="ru-RU" sz="3300" dirty="0"/>
              <a:t>Уровень подготовки лошади не должен иметь значения, если только не было замечено, что посадка всадника и его средства управления мешают лошади правильно двигаться</a:t>
            </a:r>
            <a:r>
              <a:rPr lang="ru-RU" sz="3300" dirty="0" smtClean="0"/>
              <a:t>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04056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Статья 8. Различия между судейством теста по выездке и теста </a:t>
            </a:r>
            <a:r>
              <a:rPr lang="ru-RU" sz="2800" dirty="0" smtClean="0"/>
              <a:t>для начинающих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33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951066"/>
              </p:ext>
            </p:extLst>
          </p:nvPr>
        </p:nvGraphicFramePr>
        <p:xfrm>
          <a:off x="323528" y="1068720"/>
          <a:ext cx="8568952" cy="538461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90133"/>
                <a:gridCol w="7378819"/>
              </a:tblGrid>
              <a:tr h="11143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Основная картинка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084" marR="44084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4320" algn="l"/>
                        </a:tabLst>
                      </a:pPr>
                      <a:r>
                        <a:rPr lang="ru-RU" sz="1400" dirty="0">
                          <a:effectLst/>
                        </a:rPr>
                        <a:t>воображаемая вертикальная линия проходит через ухо, плечо, бедро, пятку и вертикально расположенные путлища;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4320" algn="l"/>
                        </a:tabLst>
                      </a:pPr>
                      <a:r>
                        <a:rPr lang="ru-RU" sz="1400" dirty="0">
                          <a:effectLst/>
                        </a:rPr>
                        <a:t>спина прямая и плечи расправлены;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4320" algn="l"/>
                        </a:tabLst>
                      </a:pPr>
                      <a:r>
                        <a:rPr lang="ru-RU" sz="1400" dirty="0">
                          <a:effectLst/>
                        </a:rPr>
                        <a:t>всадник смотрит вперёд;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4320" algn="l"/>
                        </a:tabLst>
                      </a:pPr>
                      <a:r>
                        <a:rPr lang="ru-RU" sz="1400" dirty="0">
                          <a:effectLst/>
                        </a:rPr>
                        <a:t>прямая линия от локтя до рта лошади; верхняя часть руки почти вертикальна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084" marR="44084" marT="0" marB="0"/>
                </a:tc>
              </a:tr>
              <a:tr h="14327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Ноги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084" marR="44084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4320" algn="l"/>
                        </a:tabLst>
                      </a:pPr>
                      <a:r>
                        <a:rPr lang="ru-RU" sz="1400">
                          <a:effectLst/>
                        </a:rPr>
                        <a:t>центрирование под корпусом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4320" algn="l"/>
                        </a:tabLst>
                      </a:pPr>
                      <a:r>
                        <a:rPr lang="ru-RU" sz="1400">
                          <a:effectLst/>
                        </a:rPr>
                        <a:t>пятки слегка опущены вниз, стремя по середине стопы, равное распределение веса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4320" algn="l"/>
                        </a:tabLst>
                      </a:pPr>
                      <a:r>
                        <a:rPr lang="ru-RU" sz="1400">
                          <a:effectLst/>
                        </a:rPr>
                        <a:t>угол между бедром, коленом и шенкелем, позволяющий всаднику держать равновесие и поглощать колебание от движений лошади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4320" algn="l"/>
                        </a:tabLst>
                      </a:pPr>
                      <a:r>
                        <a:rPr lang="ru-RU" sz="1400">
                          <a:effectLst/>
                        </a:rPr>
                        <a:t>вытянутое вниз бедро и колено помогают держаться на лошади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4320" algn="l"/>
                        </a:tabLst>
                      </a:pPr>
                      <a:r>
                        <a:rPr lang="ru-RU" sz="1400">
                          <a:effectLst/>
                        </a:rPr>
                        <a:t>внутренняя часть шенкеля легко прижата к боку лошади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084" marR="44084" marT="0" marB="0"/>
                </a:tc>
              </a:tr>
              <a:tr h="14965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Позиция  и верхняя часть корпуса: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084" marR="44084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4320" algn="l"/>
                        </a:tabLst>
                      </a:pPr>
                      <a:r>
                        <a:rPr lang="ru-RU" sz="1400" dirty="0">
                          <a:effectLst/>
                        </a:rPr>
                        <a:t>центрированная посадка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4320" algn="l"/>
                        </a:tabLst>
                      </a:pPr>
                      <a:r>
                        <a:rPr lang="ru-RU" sz="1400" dirty="0">
                          <a:effectLst/>
                        </a:rPr>
                        <a:t>всадник сидит в самой низкой точке седла ближе к передней луке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4320" algn="l"/>
                        </a:tabLst>
                      </a:pPr>
                      <a:r>
                        <a:rPr lang="ru-RU" sz="1400" dirty="0">
                          <a:effectLst/>
                        </a:rPr>
                        <a:t>всадник сидит глубоко в седле, корпусом следует движениям лошади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4320" algn="l"/>
                        </a:tabLst>
                      </a:pPr>
                      <a:r>
                        <a:rPr lang="ru-RU" sz="1400" dirty="0">
                          <a:effectLst/>
                        </a:rPr>
                        <a:t>гибкая поясница и бедра, что позволяет следовать за движением лошади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4320" algn="l"/>
                        </a:tabLst>
                      </a:pPr>
                      <a:r>
                        <a:rPr lang="ru-RU" sz="1400" dirty="0">
                          <a:effectLst/>
                        </a:rPr>
                        <a:t>уравновешенная линия от плеча к бедру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4320" algn="l"/>
                        </a:tabLst>
                      </a:pPr>
                      <a:r>
                        <a:rPr lang="ru-RU" sz="1400" dirty="0">
                          <a:effectLst/>
                        </a:rPr>
                        <a:t>уравновешенная линия от головы к плечами на уровне подбородка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4320" algn="l"/>
                        </a:tabLst>
                      </a:pPr>
                      <a:r>
                        <a:rPr lang="ru-RU" sz="1400" dirty="0">
                          <a:effectLst/>
                        </a:rPr>
                        <a:t>всадник смотрит между ушей лошади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084" marR="44084" marT="0" marB="0"/>
                </a:tc>
              </a:tr>
              <a:tr h="9551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Руки и кисти рук: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084" marR="44084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4320" algn="l"/>
                        </a:tabLst>
                      </a:pPr>
                      <a:r>
                        <a:rPr lang="ru-RU" sz="1400" dirty="0">
                          <a:effectLst/>
                        </a:rPr>
                        <a:t>кисть мягко закрыта в кулак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4320" algn="l"/>
                        </a:tabLst>
                      </a:pPr>
                      <a:r>
                        <a:rPr lang="ru-RU" sz="1400" dirty="0">
                          <a:effectLst/>
                        </a:rPr>
                        <a:t>суставы пальцев повернуты вперед, большой палец расположен строго вверху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4320" algn="l"/>
                        </a:tabLst>
                      </a:pPr>
                      <a:r>
                        <a:rPr lang="ru-RU" sz="1400" dirty="0">
                          <a:effectLst/>
                        </a:rPr>
                        <a:t>прямая линия от локтя до рта лошади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4320" algn="l"/>
                        </a:tabLst>
                      </a:pPr>
                      <a:r>
                        <a:rPr lang="ru-RU" sz="1400" dirty="0">
                          <a:effectLst/>
                        </a:rPr>
                        <a:t>руки сопровождают движения головы и шеи лошади, что позволяет поддерживать легкий контакт со ртом лошади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084" marR="44084" marT="0" marB="0"/>
                </a:tc>
              </a:tr>
            </a:tbl>
          </a:graphicData>
        </a:graphic>
      </p:graphicFrame>
      <p:sp>
        <p:nvSpPr>
          <p:cNvPr id="3" name="Заголовок 2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dirty="0" smtClean="0"/>
              <a:t>ПОВТОРИТЬ: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642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457200" y="116632"/>
            <a:ext cx="8229600" cy="778098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2000" dirty="0">
                <a:effectLst/>
              </a:rPr>
              <a:t>Основные ошибки в посадке и применении средств управления и </a:t>
            </a:r>
            <a:r>
              <a:rPr lang="en-US" sz="2000" dirty="0" smtClean="0">
                <a:effectLst/>
              </a:rPr>
              <a:t>методы </a:t>
            </a:r>
            <a:r>
              <a:rPr lang="ru-RU" sz="2000" dirty="0" smtClean="0">
                <a:effectLst/>
              </a:rPr>
              <a:t> </a:t>
            </a:r>
            <a:r>
              <a:rPr lang="en-US" sz="2000" dirty="0" smtClean="0">
                <a:effectLst/>
              </a:rPr>
              <a:t>их </a:t>
            </a:r>
            <a:r>
              <a:rPr lang="en-US" sz="2000" dirty="0">
                <a:effectLst/>
              </a:rPr>
              <a:t>устранения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283912"/>
              </p:ext>
            </p:extLst>
          </p:nvPr>
        </p:nvGraphicFramePr>
        <p:xfrm>
          <a:off x="215516" y="1124744"/>
          <a:ext cx="8712968" cy="43924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708412"/>
                <a:gridCol w="5004556"/>
              </a:tblGrid>
              <a:tr h="4392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Ошибки в положении ног</a:t>
                      </a:r>
                      <a:r>
                        <a:rPr lang="ru-RU" sz="1800" dirty="0" smtClean="0">
                          <a:effectLst/>
                        </a:rPr>
                        <a:t>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28600" algn="l"/>
                        </a:tabLst>
                      </a:pPr>
                      <a:r>
                        <a:rPr lang="ru-RU" sz="1800" dirty="0">
                          <a:effectLst/>
                        </a:rPr>
                        <a:t>бедро или колено смещается сильно вверх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28600" algn="l"/>
                        </a:tabLst>
                      </a:pPr>
                      <a:r>
                        <a:rPr lang="ru-RU" sz="1800" dirty="0">
                          <a:effectLst/>
                        </a:rPr>
                        <a:t>отсутствие контакта с боком лошади (стоит на стременах)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- зажатая </a:t>
                      </a:r>
                      <a:r>
                        <a:rPr lang="ru-RU" sz="1800" dirty="0">
                          <a:effectLst/>
                        </a:rPr>
                        <a:t>нижняя часть </a:t>
                      </a:r>
                      <a:r>
                        <a:rPr lang="ru-RU" sz="1800" dirty="0" smtClean="0">
                          <a:effectLst/>
                        </a:rPr>
                        <a:t>ноги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</a:endParaRPr>
                    </a:p>
                    <a:p>
                      <a:pPr marL="285750" indent="-285750" algn="l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800" dirty="0" smtClean="0">
                          <a:effectLst/>
                        </a:rPr>
                        <a:t>шпора </a:t>
                      </a:r>
                      <a:r>
                        <a:rPr lang="ru-RU" sz="1800" dirty="0">
                          <a:effectLst/>
                        </a:rPr>
                        <a:t>соприкасается с боком, либо постоянно ковыряет бок </a:t>
                      </a:r>
                      <a:r>
                        <a:rPr lang="ru-RU" sz="1800" dirty="0" smtClean="0">
                          <a:effectLst/>
                        </a:rPr>
                        <a:t>лошади</a:t>
                      </a:r>
                    </a:p>
                    <a:p>
                      <a:pPr marL="285750" indent="-285750" algn="l"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18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28600" algn="l"/>
                        </a:tabLst>
                      </a:pPr>
                      <a:r>
                        <a:rPr lang="ru-RU" sz="1800" dirty="0">
                          <a:effectLst/>
                        </a:rPr>
                        <a:t>потеря </a:t>
                      </a:r>
                      <a:r>
                        <a:rPr lang="ru-RU" sz="1800" dirty="0" smtClean="0">
                          <a:effectLst/>
                        </a:rPr>
                        <a:t>стремян</a:t>
                      </a: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228600" algn="l"/>
                        </a:tabLst>
                      </a:pPr>
                      <a:endParaRPr lang="ru-RU" sz="1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7" marR="3463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Методы устранения</a:t>
                      </a:r>
                      <a:r>
                        <a:rPr lang="ru-RU" sz="1600" dirty="0" smtClean="0">
                          <a:effectLst/>
                        </a:rPr>
                        <a:t>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</a:endParaRPr>
                    </a:p>
                    <a:p>
                      <a:pPr marL="342900" lvl="0" indent="-342900" algn="just" rtl="0" eaLnBrk="1" latinLnBrk="0" hangingPunct="1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4320" algn="l"/>
                        </a:tabLst>
                      </a:pPr>
                      <a:r>
                        <a:rPr kumimoji="0"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удлинить стремена, подобрать правильный тип седла</a:t>
                      </a:r>
                    </a:p>
                    <a:p>
                      <a:pPr marL="342900" lvl="0" indent="-342900" algn="just" rtl="0" eaLnBrk="1" latinLnBrk="0" hangingPunct="1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4320" algn="l"/>
                        </a:tabLst>
                      </a:pPr>
                      <a:r>
                        <a:rPr kumimoji="0"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легко прижимать внутреннюю часть шенкеля к боку лошади, езда без 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стремян</a:t>
                      </a:r>
                      <a:endParaRPr kumimoji="0"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just" rtl="0" eaLnBrk="1" latinLnBrk="0" hangingPunct="1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4320" algn="l"/>
                        </a:tabLst>
                      </a:pPr>
                      <a:r>
                        <a:rPr kumimoji="0"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тянуться бедром вниз, держаться в седле 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коленом</a:t>
                      </a:r>
                    </a:p>
                    <a:p>
                      <a:pPr marL="342900" lvl="0" indent="-342900" algn="just" rtl="0" eaLnBrk="1" latinLnBrk="0" hangingPunct="1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4320" algn="l"/>
                        </a:tabLst>
                      </a:pPr>
                      <a:endParaRPr kumimoji="0"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just" rtl="0" eaLnBrk="1" latinLnBrk="0" hangingPunct="1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4320" algn="l"/>
                        </a:tabLst>
                      </a:pPr>
                      <a:r>
                        <a:rPr kumimoji="0"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развернуть стопу параллельно боку лошади</a:t>
                      </a:r>
                    </a:p>
                    <a:p>
                      <a:pPr algn="just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342900" lvl="0" indent="-342900" algn="just" rtl="0" eaLnBrk="1" latinLnBrk="0" hangingPunct="1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4320" algn="l"/>
                        </a:tabLst>
                      </a:pPr>
                      <a:r>
                        <a:rPr kumimoji="0"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равномерно распределить вес на оба стремени, поддерживать стремя по середине стопы</a:t>
                      </a:r>
                    </a:p>
                  </a:txBody>
                  <a:tcPr marL="34637" marR="3463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209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457200" y="116632"/>
            <a:ext cx="8229600" cy="778098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2000" dirty="0">
                <a:effectLst/>
              </a:rPr>
              <a:t>Основные ошибки в посадке и применении средств управления и </a:t>
            </a:r>
            <a:r>
              <a:rPr lang="en-US" sz="2000" dirty="0" smtClean="0">
                <a:effectLst/>
              </a:rPr>
              <a:t>методы </a:t>
            </a:r>
            <a:r>
              <a:rPr lang="ru-RU" sz="2000" dirty="0" smtClean="0">
                <a:effectLst/>
              </a:rPr>
              <a:t> </a:t>
            </a:r>
            <a:r>
              <a:rPr lang="en-US" sz="2000" dirty="0" smtClean="0">
                <a:effectLst/>
              </a:rPr>
              <a:t>их </a:t>
            </a:r>
            <a:r>
              <a:rPr lang="en-US" sz="2000" dirty="0">
                <a:effectLst/>
              </a:rPr>
              <a:t>устранения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161227"/>
              </p:ext>
            </p:extLst>
          </p:nvPr>
        </p:nvGraphicFramePr>
        <p:xfrm>
          <a:off x="215516" y="1268760"/>
          <a:ext cx="8712968" cy="4572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708412"/>
                <a:gridCol w="5004556"/>
              </a:tblGrid>
              <a:tr h="45365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Ошибки в положении корпуса: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28600" algn="l"/>
                        </a:tabLst>
                      </a:pPr>
                      <a:r>
                        <a:rPr lang="ru-RU" sz="2000" dirty="0">
                          <a:effectLst/>
                        </a:rPr>
                        <a:t>посадка смещена на сторону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28600" algn="l"/>
                        </a:tabLst>
                      </a:pPr>
                      <a:r>
                        <a:rPr lang="ru-RU" sz="2000" dirty="0">
                          <a:effectLst/>
                        </a:rPr>
                        <a:t>слишком сильная сутулость, голова сильно наклонена, всадник смотрит </a:t>
                      </a:r>
                      <a:r>
                        <a:rPr lang="ru-RU" sz="2000" dirty="0" smtClean="0">
                          <a:effectLst/>
                        </a:rPr>
                        <a:t>вниз</a:t>
                      </a:r>
                      <a:endParaRPr lang="ru-RU" sz="20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28600" algn="l"/>
                        </a:tabLst>
                      </a:pPr>
                      <a:r>
                        <a:rPr lang="ru-RU" sz="2000" dirty="0">
                          <a:effectLst/>
                        </a:rPr>
                        <a:t>напряжение в пояснице, спине и </a:t>
                      </a:r>
                      <a:r>
                        <a:rPr lang="ru-RU" sz="2000" dirty="0" smtClean="0">
                          <a:effectLst/>
                        </a:rPr>
                        <a:t>плечах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28600" algn="l"/>
                        </a:tabLst>
                      </a:pPr>
                      <a:endParaRPr lang="ru-RU" sz="2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- всадник </a:t>
                      </a:r>
                      <a:r>
                        <a:rPr lang="ru-RU" sz="2000" dirty="0">
                          <a:effectLst/>
                        </a:rPr>
                        <a:t>«болтается» в седле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7" marR="3463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Методы устранения</a:t>
                      </a:r>
                      <a:r>
                        <a:rPr lang="ru-RU" sz="2000" dirty="0" smtClean="0">
                          <a:effectLst/>
                        </a:rPr>
                        <a:t>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4320" algn="l"/>
                        </a:tabLst>
                      </a:pPr>
                      <a:r>
                        <a:rPr lang="ru-RU" sz="2000" dirty="0">
                          <a:effectLst/>
                        </a:rPr>
                        <a:t>равномерно распределять вес на обе седалищные </a:t>
                      </a:r>
                      <a:r>
                        <a:rPr lang="ru-RU" sz="2000" dirty="0" smtClean="0">
                          <a:effectLst/>
                        </a:rPr>
                        <a:t>кости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4320" algn="l"/>
                        </a:tabLst>
                      </a:pPr>
                      <a:endParaRPr lang="ru-RU" sz="20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4320" algn="l"/>
                        </a:tabLst>
                      </a:pPr>
                      <a:r>
                        <a:rPr lang="ru-RU" sz="2000" dirty="0">
                          <a:effectLst/>
                        </a:rPr>
                        <a:t>расправить плечи, тянуться всем корпусом вверх, смотреть прямо между ушей лошади, тренировки на корде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4320" algn="l"/>
                        </a:tabLst>
                      </a:pPr>
                      <a:r>
                        <a:rPr lang="ru-RU" sz="2000" dirty="0">
                          <a:effectLst/>
                        </a:rPr>
                        <a:t>упражнения на корде – расслабить поясницу и бедра, повороты и наклоны туловища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4320" algn="l"/>
                        </a:tabLst>
                      </a:pPr>
                      <a:r>
                        <a:rPr lang="ru-RU" sz="2000" dirty="0">
                          <a:effectLst/>
                        </a:rPr>
                        <a:t>сидеть в самой глубокой точке седла, следовать корпусом движениям лошади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7" marR="3463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733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457200" y="116632"/>
            <a:ext cx="8229600" cy="778098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2000" dirty="0">
                <a:effectLst/>
              </a:rPr>
              <a:t>Основные ошибки в посадке и применении средств управления и </a:t>
            </a:r>
            <a:r>
              <a:rPr lang="en-US" sz="2000" dirty="0" smtClean="0">
                <a:effectLst/>
              </a:rPr>
              <a:t>методы </a:t>
            </a:r>
            <a:r>
              <a:rPr lang="ru-RU" sz="2000" dirty="0" smtClean="0">
                <a:effectLst/>
              </a:rPr>
              <a:t> </a:t>
            </a:r>
            <a:r>
              <a:rPr lang="en-US" sz="2000" dirty="0" smtClean="0">
                <a:effectLst/>
              </a:rPr>
              <a:t>их </a:t>
            </a:r>
            <a:r>
              <a:rPr lang="en-US" sz="2000" dirty="0">
                <a:effectLst/>
              </a:rPr>
              <a:t>устранения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556235"/>
              </p:ext>
            </p:extLst>
          </p:nvPr>
        </p:nvGraphicFramePr>
        <p:xfrm>
          <a:off x="215516" y="1268760"/>
          <a:ext cx="8712968" cy="424847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708412"/>
                <a:gridCol w="5004556"/>
              </a:tblGrid>
              <a:tr h="42484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Ошибки в положении рук, кистей</a:t>
                      </a:r>
                      <a:r>
                        <a:rPr lang="ru-RU" sz="1800" dirty="0" smtClean="0">
                          <a:effectLst/>
                        </a:rPr>
                        <a:t>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1800" dirty="0">
                          <a:effectLst/>
                        </a:rPr>
                        <a:t>руки слишком высоко либо низко; выпрямленные либо отведенные назад за корпус локти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1800" dirty="0">
                          <a:effectLst/>
                        </a:rPr>
                        <a:t>сильная напряженность или скованность рук и кистей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1800" dirty="0">
                          <a:effectLst/>
                        </a:rPr>
                        <a:t>постоянное видимое со стороны воздействие руками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7" marR="346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Методы устранения</a:t>
                      </a:r>
                      <a:r>
                        <a:rPr lang="ru-RU" sz="1800" dirty="0" smtClean="0">
                          <a:effectLst/>
                        </a:rPr>
                        <a:t>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4320" algn="l"/>
                        </a:tabLst>
                      </a:pPr>
                      <a:r>
                        <a:rPr lang="ru-RU" sz="1800" dirty="0">
                          <a:effectLst/>
                        </a:rPr>
                        <a:t>поддерживать прямую линию от локтя до рта лошади, следовать рукой движению шеи лошади, следить за расслабленностью в локтевых </a:t>
                      </a:r>
                      <a:r>
                        <a:rPr lang="ru-RU" sz="1800" dirty="0" smtClean="0">
                          <a:effectLst/>
                        </a:rPr>
                        <a:t>суставах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4320" algn="l"/>
                        </a:tabLst>
                      </a:pPr>
                      <a:endParaRPr lang="ru-RU" sz="18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4320" algn="l"/>
                        </a:tabLst>
                      </a:pPr>
                      <a:r>
                        <a:rPr lang="ru-RU" sz="1800" dirty="0">
                          <a:effectLst/>
                        </a:rPr>
                        <a:t>работать руками независимо от движений корпуса, постоянный мягкий перебор поводьев </a:t>
                      </a:r>
                      <a:r>
                        <a:rPr lang="ru-RU" sz="1800" dirty="0" smtClean="0">
                          <a:effectLst/>
                        </a:rPr>
                        <a:t>пальцами</a:t>
                      </a:r>
                      <a:endParaRPr lang="ru-RU" sz="18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4320" algn="l"/>
                        </a:tabLst>
                      </a:pPr>
                      <a:r>
                        <a:rPr lang="ru-RU" sz="1800" dirty="0">
                          <a:effectLst/>
                        </a:rPr>
                        <a:t>больше применять высылающие средства управления, поддерживая легкий контакт со ртом </a:t>
                      </a:r>
                      <a:r>
                        <a:rPr lang="ru-RU" sz="1800" dirty="0" smtClean="0">
                          <a:effectLst/>
                        </a:rPr>
                        <a:t>лошади</a:t>
                      </a:r>
                      <a:endParaRPr lang="ru-RU" sz="1800" dirty="0">
                        <a:effectLst/>
                      </a:endParaRPr>
                    </a:p>
                    <a:p>
                      <a:pPr marL="45720"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7" marR="3463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298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576</TotalTime>
  <Words>878</Words>
  <Application>Microsoft Office PowerPoint</Application>
  <PresentationFormat>Экран (4:3)</PresentationFormat>
  <Paragraphs>187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Выездка.</vt:lpstr>
      <vt:lpstr>Статья 6. Программа тестов</vt:lpstr>
      <vt:lpstr>Тест на посадку – финал</vt:lpstr>
      <vt:lpstr>Статья 7. Судейские протоколы</vt:lpstr>
      <vt:lpstr>Статья 8. Различия между судейством теста по выездке и теста для начинающих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Яндекс  знает всё))</vt:lpstr>
    </vt:vector>
  </TitlesOfParts>
  <Company>Megasoftware GrouP™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Манеж</dc:title>
  <dc:creator>Admin</dc:creator>
  <cp:lastModifiedBy>Admin</cp:lastModifiedBy>
  <cp:revision>56</cp:revision>
  <dcterms:created xsi:type="dcterms:W3CDTF">2015-09-17T20:32:10Z</dcterms:created>
  <dcterms:modified xsi:type="dcterms:W3CDTF">2015-10-20T03:52:55Z</dcterms:modified>
</cp:coreProperties>
</file>