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256" r:id="rId2"/>
    <p:sldId id="257" r:id="rId3"/>
    <p:sldId id="268" r:id="rId4"/>
    <p:sldId id="258" r:id="rId5"/>
    <p:sldId id="259" r:id="rId6"/>
    <p:sldId id="260" r:id="rId7"/>
    <p:sldId id="263" r:id="rId8"/>
    <p:sldId id="264" r:id="rId9"/>
    <p:sldId id="271" r:id="rId10"/>
    <p:sldId id="274" r:id="rId11"/>
    <p:sldId id="273" r:id="rId12"/>
    <p:sldId id="270" r:id="rId13"/>
    <p:sldId id="267" r:id="rId1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120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F52F7BF-5048-4BE4-9E72-968390DE61E1}" type="datetimeFigureOut">
              <a:rPr lang="ru-RU" smtClean="0"/>
              <a:t>12.03.2016</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711FD9A-5370-4E03-AD1E-184940AE8DAF}" type="slidenum">
              <a:rPr lang="ru-RU" smtClean="0"/>
              <a:t>‹#›</a:t>
            </a:fld>
            <a:endParaRPr lang="ru-RU"/>
          </a:p>
        </p:txBody>
      </p:sp>
    </p:spTree>
    <p:extLst>
      <p:ext uri="{BB962C8B-B14F-4D97-AF65-F5344CB8AC3E}">
        <p14:creationId xmlns:p14="http://schemas.microsoft.com/office/powerpoint/2010/main" val="28687610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B711FD9A-5370-4E03-AD1E-184940AE8DAF}" type="slidenum">
              <a:rPr lang="ru-RU" smtClean="0"/>
              <a:t>1</a:t>
            </a:fld>
            <a:endParaRPr lang="ru-RU"/>
          </a:p>
        </p:txBody>
      </p:sp>
    </p:spTree>
    <p:extLst>
      <p:ext uri="{BB962C8B-B14F-4D97-AF65-F5344CB8AC3E}">
        <p14:creationId xmlns:p14="http://schemas.microsoft.com/office/powerpoint/2010/main" val="11253996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ru-RU" smtClean="0"/>
              <a:t>Образец заголовка</a:t>
            </a:r>
            <a:endParaRPr lang="en-US" dirty="0"/>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bwMode="white"/>
        <p:txBody>
          <a:bodyPr/>
          <a:lstStyle/>
          <a:p>
            <a:fld id="{339F6FB3-318E-4305-970C-CF0C60F32DA6}" type="datetimeFigureOut">
              <a:rPr lang="ru-RU" smtClean="0"/>
              <a:t>12.03.2016</a:t>
            </a:fld>
            <a:endParaRPr lang="ru-RU"/>
          </a:p>
        </p:txBody>
      </p:sp>
      <p:sp>
        <p:nvSpPr>
          <p:cNvPr id="5" name="Footer Placeholder 4"/>
          <p:cNvSpPr>
            <a:spLocks noGrp="1"/>
          </p:cNvSpPr>
          <p:nvPr>
            <p:ph type="ftr" sz="quarter" idx="11"/>
          </p:nvPr>
        </p:nvSpPr>
        <p:spPr bwMode="white"/>
        <p:txBody>
          <a:bodyPr/>
          <a:lstStyle/>
          <a:p>
            <a:endParaRPr lang="ru-RU"/>
          </a:p>
        </p:txBody>
      </p:sp>
      <p:sp>
        <p:nvSpPr>
          <p:cNvPr id="6" name="Slide Number Placeholder 5"/>
          <p:cNvSpPr>
            <a:spLocks noGrp="1"/>
          </p:cNvSpPr>
          <p:nvPr>
            <p:ph type="sldNum" sz="quarter" idx="12"/>
          </p:nvPr>
        </p:nvSpPr>
        <p:spPr/>
        <p:txBody>
          <a:bodyPr/>
          <a:lstStyle/>
          <a:p>
            <a:fld id="{4B33CC5D-A875-4535-9031-9188F54145EA}"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339F6FB3-318E-4305-970C-CF0C60F32DA6}" type="datetimeFigureOut">
              <a:rPr lang="ru-RU" smtClean="0"/>
              <a:t>12.03.2016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B33CC5D-A875-4535-9031-9188F54145EA}"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339F6FB3-318E-4305-970C-CF0C60F32DA6}" type="datetimeFigureOut">
              <a:rPr lang="ru-RU" smtClean="0"/>
              <a:t>12.03.2016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B33CC5D-A875-4535-9031-9188F54145EA}"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339F6FB3-318E-4305-970C-CF0C60F32DA6}" type="datetimeFigureOut">
              <a:rPr lang="ru-RU" smtClean="0"/>
              <a:t>12.03.2016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B33CC5D-A875-4535-9031-9188F54145EA}" type="slidenum">
              <a:rPr lang="ru-RU" smtClean="0"/>
              <a:t>‹#›</a:t>
            </a:fld>
            <a:endParaRPr lang="ru-RU"/>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39F6FB3-318E-4305-970C-CF0C60F32DA6}" type="datetimeFigureOut">
              <a:rPr lang="ru-RU" smtClean="0"/>
              <a:t>12.03.2016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B33CC5D-A875-4535-9031-9188F54145EA}" type="slidenum">
              <a:rPr lang="ru-RU" smtClean="0"/>
              <a:t>‹#›</a:t>
            </a:fld>
            <a:endParaRPr lang="ru-RU"/>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2" name="Title 1"/>
          <p:cNvSpPr>
            <a:spLocks noGrp="1"/>
          </p:cNvSpPr>
          <p:nvPr>
            <p:ph type="title"/>
          </p:nvPr>
        </p:nvSpPr>
        <p:spPr/>
        <p:txBody>
          <a:bodyPr/>
          <a:lstStyle/>
          <a:p>
            <a:r>
              <a:rPr lang="ru-RU" smtClean="0"/>
              <a:t>Образец заголовка</a:t>
            </a:r>
            <a:endParaRPr lang="en-US"/>
          </a:p>
        </p:txBody>
      </p:sp>
      <p:sp>
        <p:nvSpPr>
          <p:cNvPr id="5" name="Date Placeholder 4"/>
          <p:cNvSpPr>
            <a:spLocks noGrp="1"/>
          </p:cNvSpPr>
          <p:nvPr>
            <p:ph type="dt" sz="half" idx="10"/>
          </p:nvPr>
        </p:nvSpPr>
        <p:spPr/>
        <p:txBody>
          <a:bodyPr/>
          <a:lstStyle/>
          <a:p>
            <a:fld id="{339F6FB3-318E-4305-970C-CF0C60F32DA6}" type="datetimeFigureOut">
              <a:rPr lang="ru-RU" smtClean="0"/>
              <a:t>12.03.2016</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4B33CC5D-A875-4535-9031-9188F54145EA}" type="slidenum">
              <a:rPr lang="ru-RU" smtClean="0"/>
              <a:t>‹#›</a:t>
            </a:fld>
            <a:endParaRPr lang="ru-RU"/>
          </a:p>
        </p:txBody>
      </p:sp>
      <p:sp>
        <p:nvSpPr>
          <p:cNvPr id="12" name="Content Placeholder 11"/>
          <p:cNvSpPr>
            <a:spLocks noGrp="1"/>
          </p:cNvSpPr>
          <p:nvPr>
            <p:ph sz="quarter" idx="14"/>
          </p:nvPr>
        </p:nvSpPr>
        <p:spPr>
          <a:xfrm>
            <a:off x="4648200" y="2438400"/>
            <a:ext cx="3124200" cy="3124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7" name="Date Placeholder 6"/>
          <p:cNvSpPr>
            <a:spLocks noGrp="1"/>
          </p:cNvSpPr>
          <p:nvPr>
            <p:ph type="dt" sz="half" idx="10"/>
          </p:nvPr>
        </p:nvSpPr>
        <p:spPr/>
        <p:txBody>
          <a:bodyPr/>
          <a:lstStyle/>
          <a:p>
            <a:fld id="{339F6FB3-318E-4305-970C-CF0C60F32DA6}" type="datetimeFigureOut">
              <a:rPr lang="ru-RU" smtClean="0"/>
              <a:t>12.03.2016</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4B33CC5D-A875-4535-9031-9188F54145EA}"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339F6FB3-318E-4305-970C-CF0C60F32DA6}" type="datetimeFigureOut">
              <a:rPr lang="ru-RU" smtClean="0"/>
              <a:t>12.03.2016</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4B33CC5D-A875-4535-9031-9188F54145EA}" type="slidenum">
              <a:rPr lang="ru-RU" smtClean="0"/>
              <a:t>‹#›</a:t>
            </a:fld>
            <a:endParaRPr lang="ru-RU"/>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339F6FB3-318E-4305-970C-CF0C60F32DA6}" type="datetimeFigureOut">
              <a:rPr lang="ru-RU" smtClean="0"/>
              <a:t>12.03.2016</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4B33CC5D-A875-4535-9031-9188F54145EA}"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chor="b">
            <a:noAutofit/>
          </a:bodyPr>
          <a:lstStyle>
            <a:lvl1pPr algn="ctr">
              <a:defRPr sz="1700" b="1" cap="all" spc="0" baseline="0"/>
            </a:lvl1pPr>
          </a:lstStyle>
          <a:p>
            <a:r>
              <a:rPr lang="ru-RU" smtClean="0"/>
              <a:t>Образец заголовка</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339F6FB3-318E-4305-970C-CF0C60F32DA6}" type="datetimeFigureOut">
              <a:rPr lang="ru-RU" smtClean="0"/>
              <a:t>12.03.2016</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4B33CC5D-A875-4535-9031-9188F54145EA}" type="slidenum">
              <a:rPr lang="ru-RU" smtClean="0"/>
              <a:t>‹#›</a:t>
            </a:fld>
            <a:endParaRPr lang="ru-RU"/>
          </a:p>
        </p:txBody>
      </p:sp>
      <p:sp>
        <p:nvSpPr>
          <p:cNvPr id="9" name="Content Placeholder 8"/>
          <p:cNvSpPr>
            <a:spLocks noGrp="1"/>
          </p:cNvSpPr>
          <p:nvPr>
            <p:ph sz="quarter" idx="13"/>
          </p:nvPr>
        </p:nvSpPr>
        <p:spPr>
          <a:xfrm>
            <a:off x="1371600" y="1676400"/>
            <a:ext cx="3276600" cy="3505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ru-RU" smtClean="0"/>
              <a:t>Образец заголовка</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339F6FB3-318E-4305-970C-CF0C60F32DA6}" type="datetimeFigureOut">
              <a:rPr lang="ru-RU" smtClean="0"/>
              <a:t>12.03.2016</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4B33CC5D-A875-4535-9031-9188F54145EA}"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3"/>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339F6FB3-318E-4305-970C-CF0C60F32DA6}" type="datetimeFigureOut">
              <a:rPr lang="ru-RU" smtClean="0"/>
              <a:t>12.03.2016</a:t>
            </a:fld>
            <a:endParaRPr lang="ru-RU"/>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ru-RU"/>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4B33CC5D-A875-4535-9031-9188F54145EA}"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6.xml"/><Relationship Id="rId4" Type="http://schemas.openxmlformats.org/officeDocument/2006/relationships/image" Target="../media/image28.jpeg"/></Relationships>
</file>

<file path=ppt/slides/_rels/slide1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eg"/><Relationship Id="rId1" Type="http://schemas.openxmlformats.org/officeDocument/2006/relationships/slideLayout" Target="../slideLayouts/slideLayout6.xml"/><Relationship Id="rId4" Type="http://schemas.openxmlformats.org/officeDocument/2006/relationships/image" Target="../media/image31.jpg"/></Relationships>
</file>

<file path=ppt/slides/_rels/slide1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s://commons.wikimedia.org/wiki/File:D%C5%BCygit.jpg?uselang=ru" TargetMode="Externa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hyperlink" Target="https://commons.wikimedia.org/wiki/File:CossackWingTrick.jpg?uselang=ru"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475656" y="1196752"/>
            <a:ext cx="6400800" cy="1295400"/>
          </a:xfrm>
        </p:spPr>
        <p:txBody>
          <a:bodyPr/>
          <a:lstStyle/>
          <a:p>
            <a:r>
              <a:rPr lang="ru-RU" dirty="0" smtClean="0"/>
              <a:t>Виды конного спорта</a:t>
            </a:r>
            <a:endParaRPr lang="ru-RU" dirty="0"/>
          </a:p>
        </p:txBody>
      </p:sp>
      <p:sp>
        <p:nvSpPr>
          <p:cNvPr id="3" name="Подзаголовок 2"/>
          <p:cNvSpPr>
            <a:spLocks noGrp="1"/>
          </p:cNvSpPr>
          <p:nvPr>
            <p:ph type="subTitle" idx="1"/>
          </p:nvPr>
        </p:nvSpPr>
        <p:spPr>
          <a:xfrm>
            <a:off x="3635896" y="3517056"/>
            <a:ext cx="1656184" cy="1008112"/>
          </a:xfrm>
        </p:spPr>
        <p:txBody>
          <a:bodyPr>
            <a:normAutofit fontScale="77500" lnSpcReduction="20000"/>
          </a:bodyPr>
          <a:lstStyle/>
          <a:p>
            <a:r>
              <a:rPr lang="ru-RU" sz="2900" dirty="0" smtClean="0"/>
              <a:t>Барбашин Ярослав</a:t>
            </a:r>
            <a:endParaRPr lang="ru-RU" sz="2900" dirty="0"/>
          </a:p>
        </p:txBody>
      </p:sp>
      <p:pic>
        <p:nvPicPr>
          <p:cNvPr id="5122" name="Picture 2" descr="http://cs304115.vk.me/u157631720/155712855/x_4f2aa7c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20072" y="2636912"/>
            <a:ext cx="3237681" cy="216024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4" name="AutoShape 4" descr="http://i25.beon.ru/80/99/2429980/78/88197778/0.jpeg"/>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5126" name="Picture 6" descr="http://i25.beon.ru/80/99/2429980/78/88197778/0.jpe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56678" y="4509120"/>
            <a:ext cx="3074698" cy="208823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5128" name="Picture 8" descr="https://upload.wikimedia.org/wikipedia/commons/7/7b/WCLV07m.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8805" y="2419229"/>
            <a:ext cx="2853081" cy="225965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856104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15616" y="1295400"/>
            <a:ext cx="7056784" cy="837456"/>
          </a:xfrm>
        </p:spPr>
        <p:txBody>
          <a:bodyPr>
            <a:normAutofit fontScale="90000"/>
          </a:bodyPr>
          <a:lstStyle/>
          <a:p>
            <a:r>
              <a:rPr lang="ru-RU" dirty="0" smtClean="0"/>
              <a:t>Национальные конные игры</a:t>
            </a:r>
            <a:endParaRPr lang="ru-RU" dirty="0"/>
          </a:p>
        </p:txBody>
      </p:sp>
      <p:sp>
        <p:nvSpPr>
          <p:cNvPr id="3" name="Заголовок 1"/>
          <p:cNvSpPr txBox="1">
            <a:spLocks/>
          </p:cNvSpPr>
          <p:nvPr/>
        </p:nvSpPr>
        <p:spPr>
          <a:xfrm>
            <a:off x="755576" y="2276872"/>
            <a:ext cx="7776864" cy="1656184"/>
          </a:xfrm>
          <a:prstGeom prst="rect">
            <a:avLst/>
          </a:prstGeom>
        </p:spPr>
        <p:txBody>
          <a:bodyPr vert="horz" lIns="91440" tIns="45720" rIns="91440" bIns="45720" rtlCol="0" anchor="b" anchorCtr="0">
            <a:normAutofit fontScale="40000" lnSpcReduction="20000"/>
          </a:bodyPr>
          <a:lst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ru-RU" dirty="0" smtClean="0"/>
              <a:t>Эстафеты - джим-хана, лисичка, догони девушку (кыз-куу),КАДРИЛИ, ПА-ДЕ-ДЕ, </a:t>
            </a:r>
          </a:p>
          <a:p>
            <a:r>
              <a:rPr lang="ru-RU" dirty="0" smtClean="0"/>
              <a:t>командные игры – пушбол,</a:t>
            </a:r>
            <a:r>
              <a:rPr lang="ru-RU" dirty="0"/>
              <a:t> конное </a:t>
            </a:r>
            <a:r>
              <a:rPr lang="ru-RU" dirty="0" smtClean="0"/>
              <a:t>поло, козлодрание (кок-пар),</a:t>
            </a:r>
          </a:p>
          <a:p>
            <a:r>
              <a:rPr lang="ru-RU" dirty="0" smtClean="0"/>
              <a:t>Конные единоборства – иссинди, бой султанчиков, рыцарские бугорты</a:t>
            </a:r>
          </a:p>
          <a:p>
            <a:r>
              <a:rPr lang="ru-RU" dirty="0" smtClean="0"/>
              <a:t>РЕЙНИНГ и ковбойская рабочая выездка, конные корриды и строевые езды почетных караулов мира </a:t>
            </a:r>
          </a:p>
          <a:p>
            <a:r>
              <a:rPr lang="ru-RU" dirty="0" smtClean="0"/>
              <a:t> </a:t>
            </a:r>
            <a:endParaRPr lang="ru-RU" dirty="0"/>
          </a:p>
        </p:txBody>
      </p:sp>
      <p:pic>
        <p:nvPicPr>
          <p:cNvPr id="2050" name="Picture 2" descr="http://content.foto.mail.ru/mail/ritutik/4899/i-491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7784" y="3920147"/>
            <a:ext cx="3672408" cy="277878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52" name="Picture 4" descr="http://beautifulhorsepictures.com/wp-content/uploads/2013/09/5245fb34cf97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35824" y="3920147"/>
            <a:ext cx="2495601" cy="1996481"/>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54" name="Picture 6" descr="http://www.morellophotography.eu/wp-content/gallery/krt2009_turnier/moc1111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7351" y="3994192"/>
            <a:ext cx="3000237" cy="2001135"/>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12962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07704" y="1556792"/>
            <a:ext cx="5832648" cy="553070"/>
          </a:xfrm>
        </p:spPr>
        <p:txBody>
          <a:bodyPr>
            <a:normAutofit fontScale="90000"/>
          </a:bodyPr>
          <a:lstStyle/>
          <a:p>
            <a:r>
              <a:rPr lang="ru-RU" dirty="0" smtClean="0"/>
              <a:t>Конный туризм</a:t>
            </a:r>
            <a:endParaRPr lang="ru-RU" dirty="0"/>
          </a:p>
        </p:txBody>
      </p:sp>
      <p:pic>
        <p:nvPicPr>
          <p:cNvPr id="3" name="Picture 14" descr="http://cs627623.vk.me/v627623797/3986a/JmC7xNO1wP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5976" y="2996952"/>
            <a:ext cx="4003071" cy="266429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275" y="3154067"/>
            <a:ext cx="3810001" cy="2538413"/>
          </a:xfrm>
          <a:prstGeom prst="rect">
            <a:avLst/>
          </a:prstGeom>
          <a:ln>
            <a:noFill/>
          </a:ln>
          <a:effectLst>
            <a:outerShdw blurRad="292100" dist="139700" dir="2700000" algn="tl" rotWithShape="0">
              <a:srgbClr val="333333">
                <a:alpha val="65000"/>
              </a:srgbClr>
            </a:outerShdw>
          </a:effectLst>
        </p:spPr>
      </p:pic>
      <p:pic>
        <p:nvPicPr>
          <p:cNvPr id="6" name="Рисунок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024" y="293886"/>
            <a:ext cx="2648251" cy="1766962"/>
          </a:xfrm>
          <a:prstGeom prst="ellipse">
            <a:avLst/>
          </a:prstGeom>
          <a:ln>
            <a:noFill/>
          </a:ln>
          <a:effectLst>
            <a:softEdge rad="112500"/>
          </a:effectLst>
        </p:spPr>
      </p:pic>
      <p:sp>
        <p:nvSpPr>
          <p:cNvPr id="7" name="Объект 2"/>
          <p:cNvSpPr txBox="1">
            <a:spLocks/>
          </p:cNvSpPr>
          <p:nvPr/>
        </p:nvSpPr>
        <p:spPr>
          <a:xfrm>
            <a:off x="835461" y="2060848"/>
            <a:ext cx="7704856" cy="3048001"/>
          </a:xfrm>
          <a:prstGeom prst="rect">
            <a:avLst/>
          </a:prstGeom>
        </p:spPr>
        <p:txBody>
          <a:bodyPr/>
          <a:lst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a:lstStyle>
          <a:p>
            <a:pPr indent="0" algn="ctr">
              <a:buFont typeface="Wingdings" pitchFamily="2" charset="2"/>
              <a:buNone/>
            </a:pPr>
            <a:r>
              <a:rPr lang="ru-RU" dirty="0" smtClean="0"/>
              <a:t>Маршруты и Дистанции на средствах передвижения – Кони.</a:t>
            </a:r>
          </a:p>
          <a:p>
            <a:pPr indent="0" algn="ctr">
              <a:buFont typeface="Wingdings" pitchFamily="2" charset="2"/>
              <a:buNone/>
            </a:pPr>
            <a:r>
              <a:rPr lang="ru-RU" dirty="0" smtClean="0"/>
              <a:t>Верхом и в упряжи. </a:t>
            </a:r>
            <a:endParaRPr lang="ru-RU" dirty="0"/>
          </a:p>
        </p:txBody>
      </p:sp>
    </p:spTree>
    <p:extLst>
      <p:ext uri="{BB962C8B-B14F-4D97-AF65-F5344CB8AC3E}">
        <p14:creationId xmlns:p14="http://schemas.microsoft.com/office/powerpoint/2010/main" val="28105176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03648" y="1412776"/>
            <a:ext cx="6400800" cy="685800"/>
          </a:xfrm>
        </p:spPr>
        <p:txBody>
          <a:bodyPr>
            <a:normAutofit fontScale="90000"/>
          </a:bodyPr>
          <a:lstStyle/>
          <a:p>
            <a:r>
              <a:rPr lang="ru-RU" dirty="0" smtClean="0"/>
              <a:t>Испытания племенных лошадей</a:t>
            </a:r>
            <a:endParaRPr lang="ru-RU" dirty="0"/>
          </a:p>
        </p:txBody>
      </p:sp>
      <p:sp>
        <p:nvSpPr>
          <p:cNvPr id="3" name="Объект 2"/>
          <p:cNvSpPr>
            <a:spLocks noGrp="1"/>
          </p:cNvSpPr>
          <p:nvPr>
            <p:ph idx="1"/>
          </p:nvPr>
        </p:nvSpPr>
        <p:spPr>
          <a:xfrm>
            <a:off x="755576" y="2276873"/>
            <a:ext cx="7776864" cy="2520280"/>
          </a:xfrm>
        </p:spPr>
        <p:txBody>
          <a:bodyPr>
            <a:normAutofit fontScale="92500" lnSpcReduction="10000"/>
          </a:bodyPr>
          <a:lstStyle/>
          <a:p>
            <a:r>
              <a:rPr lang="ru-RU" dirty="0"/>
              <a:t>Верховые испытания молодняка лошадей и пони: шоу-ринги, кёрунги, шпрингарты, заводские испытания лошадей.</a:t>
            </a:r>
          </a:p>
          <a:p>
            <a:r>
              <a:rPr lang="ru-RU" dirty="0"/>
              <a:t>Тяжеловозных пород: силовая и скоростная доставка </a:t>
            </a:r>
            <a:r>
              <a:rPr lang="ru-RU" dirty="0" smtClean="0"/>
              <a:t>грузов, пахота </a:t>
            </a:r>
            <a:endParaRPr lang="ru-RU" dirty="0" smtClean="0"/>
          </a:p>
          <a:p>
            <a:r>
              <a:rPr lang="ru-RU" dirty="0" smtClean="0"/>
              <a:t>Скачки: гладкие, барьерные, стипль-чезы </a:t>
            </a:r>
          </a:p>
          <a:p>
            <a:r>
              <a:rPr lang="ru-RU" dirty="0" smtClean="0"/>
              <a:t>Бега:  рысь в качалке и рысь под седлом, соревнования иноходцев</a:t>
            </a:r>
          </a:p>
          <a:p>
            <a:r>
              <a:rPr lang="ru-RU" dirty="0" smtClean="0"/>
              <a:t>Состязания троек</a:t>
            </a:r>
          </a:p>
        </p:txBody>
      </p:sp>
      <p:pic>
        <p:nvPicPr>
          <p:cNvPr id="4" name="Picture 2" descr="http://horsetimes.ru/upload/iblock/dc3/derb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4835789"/>
            <a:ext cx="2734773" cy="1817788"/>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img-fotki.yandex.ru/get/5100/zzvetka.4c/0_4a5fd_bb508b91_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6135" y="4835789"/>
            <a:ext cx="2684301" cy="178774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svechino.ru/upload/page_id_394/i_4_1.jpg"/>
          <p:cNvPicPr>
            <a:picLocks noChangeAspect="1" noChangeArrowheads="1"/>
          </p:cNvPicPr>
          <p:nvPr/>
        </p:nvPicPr>
        <p:blipFill rotWithShape="1">
          <a:blip r:embed="rId4">
            <a:extLst>
              <a:ext uri="{28A0092B-C50C-407E-A947-70E740481C1C}">
                <a14:useLocalDpi xmlns:a14="http://schemas.microsoft.com/office/drawing/2010/main" val="0"/>
              </a:ext>
            </a:extLst>
          </a:blip>
          <a:srcRect l="14698" t="23905" r="23504" b="13802"/>
          <a:stretch/>
        </p:blipFill>
        <p:spPr bwMode="auto">
          <a:xfrm>
            <a:off x="3135801" y="4835789"/>
            <a:ext cx="2660334" cy="17877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60203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665070" y="2967335"/>
            <a:ext cx="7813870"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Спасибо за внимание!</a:t>
            </a:r>
            <a:endParaRPr lang="ru-RU"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139560954"/>
      </p:ext>
    </p:extLst>
  </p:cSld>
  <p:clrMapOvr>
    <a:masterClrMapping/>
  </p:clrMapOvr>
  <mc:AlternateContent xmlns:mc="http://schemas.openxmlformats.org/markup-compatibility/2006" xmlns:p14="http://schemas.microsoft.com/office/powerpoint/2010/main">
    <mc:Choice Requires="p14">
      <p:transition spd="slow" p14:dur="3000">
        <p14:shred pattern="rectangle"/>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Конкур</a:t>
            </a:r>
            <a:endParaRPr lang="ru-RU" dirty="0"/>
          </a:p>
        </p:txBody>
      </p:sp>
      <p:sp>
        <p:nvSpPr>
          <p:cNvPr id="3" name="Объект 2"/>
          <p:cNvSpPr>
            <a:spLocks noGrp="1"/>
          </p:cNvSpPr>
          <p:nvPr>
            <p:ph idx="1"/>
          </p:nvPr>
        </p:nvSpPr>
        <p:spPr>
          <a:xfrm>
            <a:off x="971600" y="2204864"/>
            <a:ext cx="7344816" cy="2592288"/>
          </a:xfrm>
        </p:spPr>
        <p:txBody>
          <a:bodyPr>
            <a:normAutofit fontScale="47500" lnSpcReduction="20000"/>
          </a:bodyPr>
          <a:lstStyle/>
          <a:p>
            <a:r>
              <a:rPr lang="ru-RU" b="1" dirty="0" err="1"/>
              <a:t>Конку́р</a:t>
            </a:r>
            <a:r>
              <a:rPr lang="ru-RU" dirty="0"/>
              <a:t> — соревнования по преодолению препятствий в определенном порядке и определенной сложности и высоты, проходящие на конкурном поле.</a:t>
            </a:r>
          </a:p>
          <a:p>
            <a:r>
              <a:rPr lang="ru-RU" dirty="0"/>
              <a:t>Конкур — наиболее зрелищный вид конного спорта. Для успешного участия в нём требуется длительная и упорная тренировка спортсмена и лошади. Всадник должен обладать смелостью и решительностью, тонким расчётом, высоким искусством управления лошадью, хорошей общефизической подготовкой. От лошади требуются большая сила, мощный подход к барьеру и отталкивание, высокая координация движений, умение сохранять равновесие при полёте над препятствием и при приземлении, а также гибкость и пластичность движений.</a:t>
            </a:r>
          </a:p>
          <a:p>
            <a:r>
              <a:rPr lang="ru-RU" b="1" dirty="0"/>
              <a:t> </a:t>
            </a:r>
            <a:r>
              <a:rPr lang="ru-RU" dirty="0" smtClean="0"/>
              <a:t>Родиной </a:t>
            </a:r>
            <a:r>
              <a:rPr lang="ru-RU" dirty="0"/>
              <a:t>конкура считается Франция. В пятидесятых годах XIX столетия на парижской выставке лошадей впервые были проведены соревнования по прыжкам через разнообразные препятствия, получившие название «конкур-</a:t>
            </a:r>
            <a:r>
              <a:rPr lang="ru-RU" dirty="0" err="1"/>
              <a:t>иппик</a:t>
            </a:r>
            <a:r>
              <a:rPr lang="ru-RU" dirty="0"/>
              <a:t>».</a:t>
            </a:r>
          </a:p>
          <a:p>
            <a:r>
              <a:rPr lang="ru-RU" dirty="0"/>
              <a:t>Со второй половины XIX века конкур-</a:t>
            </a:r>
            <a:r>
              <a:rPr lang="ru-RU" dirty="0" err="1"/>
              <a:t>иппики</a:t>
            </a:r>
            <a:r>
              <a:rPr lang="ru-RU" dirty="0"/>
              <a:t> стали проводится в Бельгии и Италии, с 1895 года — в России, позже — в Германии и Америке. Затем конкуры, как их стали сокращенно называть, акклиматизировались и на Британских островах. </a:t>
            </a:r>
            <a:r>
              <a:rPr lang="ru-RU" dirty="0" smtClean="0"/>
              <a:t> Масштабы </a:t>
            </a:r>
            <a:r>
              <a:rPr lang="ru-RU" dirty="0"/>
              <a:t>проведения конкуров расширялись, техника </a:t>
            </a:r>
            <a:r>
              <a:rPr lang="ru-RU" dirty="0" err="1"/>
              <a:t>напрыгивания</a:t>
            </a:r>
            <a:r>
              <a:rPr lang="ru-RU" dirty="0"/>
              <a:t> и тактика конкурной езды совершенствовалась. Росла популярность этого вида спорта. В результате, в 1900 году прыжковые соревнования были включены в программу II Олимпийских Игр в Париже.</a:t>
            </a:r>
          </a:p>
          <a:p>
            <a:endParaRPr lang="ru-RU" dirty="0"/>
          </a:p>
        </p:txBody>
      </p:sp>
      <p:pic>
        <p:nvPicPr>
          <p:cNvPr id="2050" name="Picture 2" descr="http://i1.imageban.ru/out/2012/09/05/ba9f9fa37f62304f992fe30ce9cf407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16016" y="4780995"/>
            <a:ext cx="2998591" cy="200905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www.motorfoto.ru/0/2/25/2251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19418" y="4824869"/>
            <a:ext cx="2946110" cy="19651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3118112"/>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Виды препятствий</a:t>
            </a:r>
            <a:endParaRPr lang="ru-RU" dirty="0"/>
          </a:p>
        </p:txBody>
      </p:sp>
      <p:sp>
        <p:nvSpPr>
          <p:cNvPr id="3" name="Объект 2"/>
          <p:cNvSpPr>
            <a:spLocks noGrp="1"/>
          </p:cNvSpPr>
          <p:nvPr>
            <p:ph idx="1"/>
          </p:nvPr>
        </p:nvSpPr>
        <p:spPr>
          <a:xfrm>
            <a:off x="755576" y="2132856"/>
            <a:ext cx="7704856" cy="2952328"/>
          </a:xfrm>
        </p:spPr>
        <p:txBody>
          <a:bodyPr>
            <a:normAutofit fontScale="47500" lnSpcReduction="20000"/>
          </a:bodyPr>
          <a:lstStyle/>
          <a:p>
            <a:pPr indent="0">
              <a:buNone/>
            </a:pPr>
            <a:r>
              <a:rPr lang="ru-RU" b="1" dirty="0"/>
              <a:t> </a:t>
            </a:r>
            <a:r>
              <a:rPr lang="ru-RU" dirty="0" smtClean="0"/>
              <a:t>В </a:t>
            </a:r>
            <a:r>
              <a:rPr lang="ru-RU" dirty="0"/>
              <a:t>конкуре существуют различные виды препятствий, на преодоление которых у лошади уходит различное количество сил.</a:t>
            </a:r>
          </a:p>
          <a:p>
            <a:pPr lvl="0"/>
            <a:r>
              <a:rPr lang="ru-RU" b="1" dirty="0"/>
              <a:t>Крестовина</a:t>
            </a:r>
            <a:r>
              <a:rPr lang="ru-RU" dirty="0"/>
              <a:t> — высотное препятствие, жерди располагаются крест-накрест — на двух стойках, причём один конец жерди закреплён на первой стойке выше, чем другой конец этой же жерди, закреплённый на противоположной стойке.</a:t>
            </a:r>
          </a:p>
          <a:p>
            <a:pPr lvl="0"/>
            <a:r>
              <a:rPr lang="ru-RU" b="1" dirty="0" smtClean="0"/>
              <a:t>Забор</a:t>
            </a:r>
            <a:r>
              <a:rPr lang="ru-RU" dirty="0" smtClean="0"/>
              <a:t>— </a:t>
            </a:r>
            <a:r>
              <a:rPr lang="ru-RU" dirty="0"/>
              <a:t>высотное препятствие в виде жердевого забора, жерди закреплены на двух стойках</a:t>
            </a:r>
            <a:r>
              <a:rPr lang="ru-RU" dirty="0" smtClean="0"/>
              <a:t>.</a:t>
            </a:r>
            <a:endParaRPr lang="ru-RU" dirty="0"/>
          </a:p>
          <a:p>
            <a:pPr lvl="0"/>
            <a:r>
              <a:rPr lang="ru-RU" b="1" dirty="0" smtClean="0"/>
              <a:t>Стенка</a:t>
            </a:r>
            <a:r>
              <a:rPr lang="ru-RU" dirty="0"/>
              <a:t> — высотное препятствие. Сделано в виде глухой стены, из деревянных блоков.</a:t>
            </a:r>
          </a:p>
          <a:p>
            <a:pPr lvl="0"/>
            <a:r>
              <a:rPr lang="ru-RU" b="1" dirty="0" smtClean="0"/>
              <a:t>Тройник</a:t>
            </a:r>
            <a:r>
              <a:rPr lang="ru-RU" dirty="0"/>
              <a:t> — широтное препятствие. Тот же принцип, что и у брусьев, только 3 параллельных жерди.</a:t>
            </a:r>
          </a:p>
          <a:p>
            <a:pPr lvl="0"/>
            <a:r>
              <a:rPr lang="ru-RU" b="1" dirty="0"/>
              <a:t>Канава</a:t>
            </a:r>
            <a:r>
              <a:rPr lang="ru-RU" dirty="0"/>
              <a:t> — широтное препятствие, обязательно должна входить в состав маршрутов крупных соревнований. Канава может быть сухой или сырой. Ширина канавы 200—450 см</a:t>
            </a:r>
            <a:r>
              <a:rPr lang="ru-RU" dirty="0" smtClean="0"/>
              <a:t>.</a:t>
            </a:r>
            <a:endParaRPr lang="ru-RU" dirty="0"/>
          </a:p>
          <a:p>
            <a:pPr lvl="0"/>
            <a:r>
              <a:rPr lang="ru-RU" b="1" dirty="0" err="1"/>
              <a:t>Оксер</a:t>
            </a:r>
            <a:r>
              <a:rPr lang="ru-RU" b="1" dirty="0"/>
              <a:t> (брусья)</a:t>
            </a:r>
            <a:r>
              <a:rPr lang="ru-RU" dirty="0"/>
              <a:t>  — является широтным препятствием, заставляющим лошадь преодолевать определенную высоту и </a:t>
            </a:r>
            <a:r>
              <a:rPr lang="ru-RU" dirty="0" smtClean="0"/>
              <a:t>ширину. Даже </a:t>
            </a:r>
            <a:r>
              <a:rPr lang="ru-RU" dirty="0"/>
              <a:t>если </a:t>
            </a:r>
            <a:r>
              <a:rPr lang="ru-RU" dirty="0" err="1"/>
              <a:t>оксер</a:t>
            </a:r>
            <a:r>
              <a:rPr lang="ru-RU" dirty="0"/>
              <a:t> состоит из нескольких элементов, он все равно считается одиночным препятствием, которое преодолевается одним прыжком.</a:t>
            </a:r>
          </a:p>
          <a:p>
            <a:r>
              <a:rPr lang="ru-RU" dirty="0"/>
              <a:t>Существуют так же системы. Это несколько препятствий, расположенные на расстоянии одного/двух/трех темпов (в зависимости от сложности) друг от друга. В зависимости от количества препятствий системы могут быть двойными или тройными.</a:t>
            </a:r>
          </a:p>
          <a:p>
            <a:endParaRPr lang="ru-RU" dirty="0"/>
          </a:p>
        </p:txBody>
      </p:sp>
      <p:pic>
        <p:nvPicPr>
          <p:cNvPr id="1026" name="Picture 2" descr="http://www.toys.ee/media/catalog/product/cache/1/image/9df78eab33525d08d6e5fb8d27136e95/1/0/1084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16016" y="4524249"/>
            <a:ext cx="2952328" cy="216651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floresta.pise.cz/img/23095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624" y="4509120"/>
            <a:ext cx="3143336" cy="21946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4792796"/>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15616" y="1196752"/>
            <a:ext cx="6400800" cy="685800"/>
          </a:xfrm>
        </p:spPr>
        <p:txBody>
          <a:bodyPr/>
          <a:lstStyle/>
          <a:p>
            <a:r>
              <a:rPr lang="ru-RU" dirty="0" smtClean="0"/>
              <a:t>Выездка</a:t>
            </a:r>
            <a:endParaRPr lang="ru-RU" dirty="0"/>
          </a:p>
        </p:txBody>
      </p:sp>
      <p:sp>
        <p:nvSpPr>
          <p:cNvPr id="3" name="Объект 2"/>
          <p:cNvSpPr>
            <a:spLocks noGrp="1"/>
          </p:cNvSpPr>
          <p:nvPr>
            <p:ph idx="1"/>
          </p:nvPr>
        </p:nvSpPr>
        <p:spPr>
          <a:xfrm>
            <a:off x="755576" y="2204863"/>
            <a:ext cx="7704856" cy="4430577"/>
          </a:xfrm>
        </p:spPr>
        <p:txBody>
          <a:bodyPr>
            <a:normAutofit fontScale="40000" lnSpcReduction="20000"/>
          </a:bodyPr>
          <a:lstStyle/>
          <a:p>
            <a:pPr indent="0">
              <a:buNone/>
            </a:pPr>
            <a:r>
              <a:rPr lang="ru-RU" sz="3000" b="1" dirty="0"/>
              <a:t>Выездка</a:t>
            </a:r>
            <a:r>
              <a:rPr lang="ru-RU" sz="3000" dirty="0"/>
              <a:t>, по международной терминологии — </a:t>
            </a:r>
            <a:r>
              <a:rPr lang="ru-RU" sz="3000" b="1" dirty="0"/>
              <a:t>дрессура</a:t>
            </a:r>
            <a:r>
              <a:rPr lang="ru-RU" sz="3000" dirty="0"/>
              <a:t> — высшая школа верховой езды и олимпийский вид спорта</a:t>
            </a:r>
            <a:r>
              <a:rPr lang="ru-RU" sz="3000" dirty="0" smtClean="0"/>
              <a:t>. Выездка </a:t>
            </a:r>
            <a:r>
              <a:rPr lang="ru-RU" sz="3000" dirty="0"/>
              <a:t>считается самым элегантным видом конного спорта. В этом виде спорта всадник должен продемонстрировать: способность лошади к правильным и производительным движениям на всех аллюрах в различном темпе, от сокращённых до прибавленных, плавные и ритмичные переходы из одного аллюра в другой, правильную стойку, </a:t>
            </a:r>
            <a:r>
              <a:rPr lang="ru-RU" sz="3000" dirty="0" smtClean="0"/>
              <a:t>осаживание, </a:t>
            </a:r>
            <a:r>
              <a:rPr lang="ru-RU" sz="3000" dirty="0"/>
              <a:t>движения с боковыми сгибаниями, вырабатываемые специальной тренировкой сложные </a:t>
            </a:r>
            <a:r>
              <a:rPr lang="ru-RU" sz="3000" dirty="0" smtClean="0"/>
              <a:t>движения. В </a:t>
            </a:r>
            <a:r>
              <a:rPr lang="ru-RU" sz="3000" dirty="0"/>
              <a:t>выездке важно наличие импульса - стремление к движению вперёд, полная послушность средствам управления, действия которых должны быть почти незаметными. Оценивается также общий вид лошади, её гармоничность и природная способность к эластичным красивым движениям. Соревнования по выездке проводятся в стандартном манеже 60x20м, имеющем буквенную разметку своей площади.</a:t>
            </a:r>
          </a:p>
          <a:p>
            <a:pPr indent="0">
              <a:buNone/>
            </a:pPr>
            <a:r>
              <a:rPr lang="ru-RU" sz="3000" dirty="0" smtClean="0"/>
              <a:t>Помимо </a:t>
            </a:r>
            <a:r>
              <a:rPr lang="ru-RU" sz="3000" dirty="0"/>
              <a:t>обязательных программ с установленными схемами в соревнованиях высокого ранга, в том числе и на олимпийских играх, могут быть и произвольные программы, так называемый «</a:t>
            </a:r>
            <a:r>
              <a:rPr lang="ru-RU" sz="3000" dirty="0" err="1"/>
              <a:t>кюр</a:t>
            </a:r>
            <a:r>
              <a:rPr lang="ru-RU" sz="3000" dirty="0" smtClean="0"/>
              <a:t>», </a:t>
            </a:r>
            <a:r>
              <a:rPr lang="ru-RU" sz="3000" dirty="0"/>
              <a:t>где спортсмены под музыкальное сопровождение демонстрируют в любой последовательности принятые в выездке упражнения. Это наиболее красочные и интересные выступления, где многое зависит от композиции и подобранной к ней музыки.</a:t>
            </a:r>
          </a:p>
          <a:p>
            <a:endParaRPr lang="ru-RU" dirty="0"/>
          </a:p>
        </p:txBody>
      </p:sp>
      <p:pic>
        <p:nvPicPr>
          <p:cNvPr id="3074" name="Picture 2" descr="http://laliko.com/uploads/posts/2013-08/1375604262_tt5_yu67j3c3_00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42" y="0"/>
            <a:ext cx="2688949" cy="2098937"/>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kazequestrian.org/images/_MG_4637-924-448.png"/>
          <p:cNvPicPr>
            <a:picLocks noChangeAspect="1" noChangeArrowheads="1"/>
          </p:cNvPicPr>
          <p:nvPr/>
        </p:nvPicPr>
        <p:blipFill rotWithShape="1">
          <a:blip r:embed="rId3">
            <a:extLst>
              <a:ext uri="{28A0092B-C50C-407E-A947-70E740481C1C}">
                <a14:useLocalDpi xmlns:a14="http://schemas.microsoft.com/office/drawing/2010/main" val="0"/>
              </a:ext>
            </a:extLst>
          </a:blip>
          <a:srcRect l="-11771" r="23886"/>
          <a:stretch/>
        </p:blipFill>
        <p:spPr bwMode="auto">
          <a:xfrm>
            <a:off x="5291078" y="-45593"/>
            <a:ext cx="3889943" cy="21445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4838974"/>
      </p:ext>
    </p:extLst>
  </p:cSld>
  <p:clrMapOvr>
    <a:masterClrMapping/>
  </p:clrMapOvr>
  <mc:AlternateContent xmlns:mc="http://schemas.openxmlformats.org/markup-compatibility/2006" xmlns:p14="http://schemas.microsoft.com/office/powerpoint/2010/main">
    <mc:Choice Requires="p14">
      <p:transition spd="slow" p14:dur="3900">
        <p14:glitter dir="u" pattern="hexagon"/>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Троеборье</a:t>
            </a:r>
            <a:endParaRPr lang="ru-RU" dirty="0"/>
          </a:p>
        </p:txBody>
      </p:sp>
      <p:sp>
        <p:nvSpPr>
          <p:cNvPr id="3" name="Объект 2"/>
          <p:cNvSpPr>
            <a:spLocks noGrp="1"/>
          </p:cNvSpPr>
          <p:nvPr>
            <p:ph idx="1"/>
          </p:nvPr>
        </p:nvSpPr>
        <p:spPr>
          <a:xfrm>
            <a:off x="755576" y="2204865"/>
            <a:ext cx="7560840" cy="3888431"/>
          </a:xfrm>
        </p:spPr>
        <p:txBody>
          <a:bodyPr>
            <a:normAutofit fontScale="77500" lnSpcReduction="20000"/>
          </a:bodyPr>
          <a:lstStyle/>
          <a:p>
            <a:pPr indent="0">
              <a:buNone/>
            </a:pPr>
            <a:r>
              <a:rPr lang="ru-RU" dirty="0"/>
              <a:t>Конное троеборье </a:t>
            </a:r>
            <a:r>
              <a:rPr lang="ru-RU" dirty="0" smtClean="0"/>
              <a:t>- </a:t>
            </a:r>
            <a:r>
              <a:rPr lang="ru-RU" dirty="0"/>
              <a:t>вид конного спорта, который состоит из манежной езды, полевых испытаний или кросса (второй день), преодоления препятствий или конкура (третий день). Все эти три испытания должны быть пройдены на одной лошади, они позволяют увидеть тренированность и разностороннюю подготовку коня. Первый день выездки предназначен чтобы показать ее выезженность и </a:t>
            </a:r>
            <a:r>
              <a:rPr lang="ru-RU" dirty="0" smtClean="0"/>
              <a:t>послушание. </a:t>
            </a:r>
            <a:r>
              <a:rPr lang="ru-RU" dirty="0"/>
              <a:t>Второй день кросса </a:t>
            </a:r>
            <a:r>
              <a:rPr lang="ru-RU" dirty="0" smtClean="0"/>
              <a:t>- </a:t>
            </a:r>
            <a:r>
              <a:rPr lang="ru-RU" dirty="0"/>
              <a:t>это основное испытание, в ходе которого выявляют насколько тренирована, резва и вынослива лошадь, а также ее способность к прыжкам. Он проходит по пересеченной местности с недвижимыми (мертвыми) барьерами. Третий день конкура предназначен для проверки на работоспособность и энергии лошади после трудных полевых </a:t>
            </a:r>
            <a:r>
              <a:rPr lang="ru-RU" dirty="0" smtClean="0"/>
              <a:t>испытаний. Раньше </a:t>
            </a:r>
            <a:r>
              <a:rPr lang="ru-RU" dirty="0"/>
              <a:t>этот вид был исключительно уделом военных, так как позволял увидеть, насколько лошадь подготовлена к предстоящим ей испытаниям на войне. Сейчас троеборье включено в программу Олимпийских игр.</a:t>
            </a:r>
          </a:p>
          <a:p>
            <a:pPr indent="0">
              <a:buNone/>
            </a:pPr>
            <a:endParaRPr lang="ru-RU" dirty="0"/>
          </a:p>
        </p:txBody>
      </p:sp>
      <p:pic>
        <p:nvPicPr>
          <p:cNvPr id="4098" name="Picture 2" descr="http://hor-ses.ru/wp-content/uploads/2012/04/troebor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89906" y="15291"/>
            <a:ext cx="2709240" cy="2033786"/>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coolimg.ru/zhivotnye/horse/files/photo_horse_19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35896" y="15291"/>
            <a:ext cx="1944216" cy="1427055"/>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www.horsefarme.ucoz.ru/_fr/0/392121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304" y="15291"/>
            <a:ext cx="2648462" cy="20639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3307892"/>
      </p:ext>
    </p:extLst>
  </p:cSld>
  <p:clrMapOvr>
    <a:masterClrMapping/>
  </p:clrMapOvr>
  <mc:AlternateContent xmlns:mc="http://schemas.openxmlformats.org/markup-compatibility/2006" xmlns:p14="http://schemas.microsoft.com/office/powerpoint/2010/main">
    <mc:Choice Requires="p14">
      <p:transition spd="slow" p14:dur="4000">
        <p14:vortex/>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Джигитовка</a:t>
            </a:r>
            <a:endParaRPr lang="ru-RU" dirty="0"/>
          </a:p>
        </p:txBody>
      </p:sp>
      <p:sp>
        <p:nvSpPr>
          <p:cNvPr id="3" name="Объект 2"/>
          <p:cNvSpPr>
            <a:spLocks noGrp="1"/>
          </p:cNvSpPr>
          <p:nvPr>
            <p:ph idx="1"/>
          </p:nvPr>
        </p:nvSpPr>
        <p:spPr>
          <a:xfrm>
            <a:off x="683568" y="2204864"/>
            <a:ext cx="7632848" cy="4032448"/>
          </a:xfrm>
        </p:spPr>
        <p:txBody>
          <a:bodyPr>
            <a:normAutofit fontScale="62500" lnSpcReduction="20000"/>
          </a:bodyPr>
          <a:lstStyle/>
          <a:p>
            <a:pPr indent="0">
              <a:buNone/>
            </a:pPr>
            <a:r>
              <a:rPr lang="ru-RU" sz="1900" b="1" dirty="0" smtClean="0"/>
              <a:t>Джигитовка</a:t>
            </a:r>
            <a:r>
              <a:rPr lang="ru-RU" sz="1900" dirty="0" smtClean="0"/>
              <a:t> - </a:t>
            </a:r>
            <a:r>
              <a:rPr lang="ru-RU" sz="1900" dirty="0"/>
              <a:t>скачка на лошади, во время которой ездок выполняет гимнастические и акробатические трюки, военно-прикладной вид конного спорта. Возникла и развивалась у народов Кавказа, Средней Азии, казаков как естественный способ верховой езды, подготовки ездока и лошади. Казачий вид спорта</a:t>
            </a:r>
            <a:r>
              <a:rPr lang="ru-RU" sz="1900" baseline="30000" dirty="0"/>
              <a:t>[4]</a:t>
            </a:r>
            <a:r>
              <a:rPr lang="ru-RU" sz="1900" dirty="0"/>
              <a:t>. Джигитовка является родоначальницей вольтижировки.</a:t>
            </a:r>
          </a:p>
          <a:p>
            <a:r>
              <a:rPr lang="ru-RU" sz="1900" dirty="0"/>
              <a:t>Сложнейшие элементы и наибольшее распространение джигитовка получила у казаков в XIX веке.  </a:t>
            </a:r>
          </a:p>
          <a:p>
            <a:r>
              <a:rPr lang="ru-RU" sz="1900" dirty="0"/>
              <a:t>К обязательной джигитовке относились</a:t>
            </a:r>
            <a:r>
              <a:rPr lang="ru-RU" sz="1900" dirty="0" smtClean="0"/>
              <a:t>: стрельба </a:t>
            </a:r>
            <a:r>
              <a:rPr lang="ru-RU" sz="1900" dirty="0"/>
              <a:t>с коня и рубка </a:t>
            </a:r>
            <a:r>
              <a:rPr lang="ru-RU" sz="1900" dirty="0" smtClean="0"/>
              <a:t>чучел, поднимание </a:t>
            </a:r>
            <a:r>
              <a:rPr lang="ru-RU" sz="1900" dirty="0"/>
              <a:t>предметов с </a:t>
            </a:r>
            <a:r>
              <a:rPr lang="ru-RU" sz="1900" dirty="0" smtClean="0"/>
              <a:t>земли, подъём </a:t>
            </a:r>
            <a:r>
              <a:rPr lang="ru-RU" sz="1900" dirty="0"/>
              <a:t>на коня пешего </a:t>
            </a:r>
            <a:r>
              <a:rPr lang="ru-RU" sz="1900" dirty="0" smtClean="0"/>
              <a:t>товарища, увоз </a:t>
            </a:r>
            <a:r>
              <a:rPr lang="ru-RU" sz="1900" dirty="0"/>
              <a:t>раненого одним или двумя </a:t>
            </a:r>
            <a:r>
              <a:rPr lang="ru-RU" sz="1900" dirty="0" smtClean="0"/>
              <a:t>всадниками, соскакивание </a:t>
            </a:r>
            <a:r>
              <a:rPr lang="ru-RU" sz="1900" dirty="0"/>
              <a:t>и вскакивание на коня на карьере.</a:t>
            </a:r>
          </a:p>
          <a:p>
            <a:r>
              <a:rPr lang="ru-RU" sz="1900" dirty="0"/>
              <a:t>Упражнения спортивной джигитовки выполняются на лошади, скачущей широким галопом по прямой ровной дорожке длиной 360 м и шириной не менее 10 м. Упражнения по сложности делятся на три группы. В первой группе (оценка 1 балл за упражнение) — толчки о землю с посадкой в седло. Во второй группе (оценка 2 балла за упражнение) — толчки, выполняемые в один темп с хватом за переднюю или заднюю луку, «ножницы» и поднимание с земли колец с одной стороны лошади. В третьей группе (оценка 3 балла за упражнение) самые сложные упражнения — «уральская вертушка» и другие.</a:t>
            </a:r>
          </a:p>
          <a:p>
            <a:endParaRPr lang="ru-RU" dirty="0"/>
          </a:p>
        </p:txBody>
      </p:sp>
      <p:pic>
        <p:nvPicPr>
          <p:cNvPr id="4" name="Рисунок 3" descr="https://upload.wikimedia.org/wikipedia/commons/thumb/d/d4/D%C5%BCygit.jpg/250px-D%C5%BCygit.jpg">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6516216" y="0"/>
            <a:ext cx="2627784" cy="1772816"/>
          </a:xfrm>
          <a:prstGeom prst="rect">
            <a:avLst/>
          </a:prstGeom>
          <a:noFill/>
          <a:ln>
            <a:noFill/>
          </a:ln>
        </p:spPr>
      </p:pic>
      <p:pic>
        <p:nvPicPr>
          <p:cNvPr id="5" name="Рисунок 4" descr="https://upload.wikimedia.org/wikipedia/commons/thumb/f/f9/CossackWingTrick.jpg/250px-CossackWingTrick.jpg">
            <a:hlinkClick r:id="rId4"/>
          </p:cNvPr>
          <p:cNvPicPr/>
          <p:nvPr/>
        </p:nvPicPr>
        <p:blipFill>
          <a:blip r:embed="rId5">
            <a:extLst>
              <a:ext uri="{28A0092B-C50C-407E-A947-70E740481C1C}">
                <a14:useLocalDpi xmlns:a14="http://schemas.microsoft.com/office/drawing/2010/main" val="0"/>
              </a:ext>
            </a:extLst>
          </a:blip>
          <a:srcRect/>
          <a:stretch>
            <a:fillRect/>
          </a:stretch>
        </p:blipFill>
        <p:spPr bwMode="auto">
          <a:xfrm>
            <a:off x="0" y="33914"/>
            <a:ext cx="2555776" cy="1882918"/>
          </a:xfrm>
          <a:prstGeom prst="rect">
            <a:avLst/>
          </a:prstGeom>
          <a:noFill/>
          <a:ln>
            <a:noFill/>
          </a:ln>
        </p:spPr>
      </p:pic>
    </p:spTree>
    <p:extLst>
      <p:ext uri="{BB962C8B-B14F-4D97-AF65-F5344CB8AC3E}">
        <p14:creationId xmlns:p14="http://schemas.microsoft.com/office/powerpoint/2010/main" val="181654858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sport-heute.ch/up/7/7626_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25988" y="1"/>
            <a:ext cx="1979167" cy="2060848"/>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1979712" y="1375049"/>
            <a:ext cx="6400800" cy="685800"/>
          </a:xfrm>
        </p:spPr>
        <p:txBody>
          <a:bodyPr/>
          <a:lstStyle/>
          <a:p>
            <a:r>
              <a:rPr lang="ru-RU" dirty="0" smtClean="0"/>
              <a:t>Вольтижировка</a:t>
            </a:r>
            <a:endParaRPr lang="ru-RU" dirty="0"/>
          </a:p>
        </p:txBody>
      </p:sp>
      <p:sp>
        <p:nvSpPr>
          <p:cNvPr id="3" name="Объект 2"/>
          <p:cNvSpPr>
            <a:spLocks noGrp="1"/>
          </p:cNvSpPr>
          <p:nvPr>
            <p:ph idx="1"/>
          </p:nvPr>
        </p:nvSpPr>
        <p:spPr>
          <a:xfrm>
            <a:off x="755576" y="2128293"/>
            <a:ext cx="7704856" cy="4464495"/>
          </a:xfrm>
        </p:spPr>
        <p:txBody>
          <a:bodyPr>
            <a:normAutofit fontScale="62500" lnSpcReduction="20000"/>
          </a:bodyPr>
          <a:lstStyle/>
          <a:p>
            <a:pPr indent="0">
              <a:buNone/>
            </a:pPr>
            <a:r>
              <a:rPr lang="ru-RU" b="1" dirty="0" smtClean="0"/>
              <a:t>Вольтижировка</a:t>
            </a:r>
            <a:r>
              <a:rPr lang="ru-RU" dirty="0" smtClean="0"/>
              <a:t> </a:t>
            </a:r>
            <a:r>
              <a:rPr lang="ru-RU" dirty="0"/>
              <a:t> — вид конного спорта: выполнение гимнастических и акробатических упражнений (в одиночку, парой или группой) на лошади, движущейся по кругу шагом или галопом. Спортсмен, занимающийся вольтижировкой, называется вольтижёр. Движением лошади управляет стоящий в центре круга кордовый. В состав вольтижировочной группы входят шесть спортсменов, кордовый и лошадь.</a:t>
            </a:r>
          </a:p>
          <a:p>
            <a:pPr indent="0">
              <a:buNone/>
            </a:pPr>
            <a:r>
              <a:rPr lang="ru-RU" dirty="0"/>
              <a:t>В групповом зачёте юношеской возрастной категории к соревнованиям допускаются спортсмены в возрасте до 18 лет, во взрослой возрастной категории в соревнованиях участвуют спортсмены любого возраста.</a:t>
            </a:r>
            <a:br>
              <a:rPr lang="ru-RU" dirty="0"/>
            </a:br>
            <a:r>
              <a:rPr lang="ru-RU" dirty="0"/>
              <a:t>В индивидуальном и парном зачёте взрослой категории нижняя возрастная планка — 16 лет, а в юношеской — 14 </a:t>
            </a:r>
            <a:r>
              <a:rPr lang="ru-RU" dirty="0" smtClean="0"/>
              <a:t>лет. В </a:t>
            </a:r>
            <a:r>
              <a:rPr lang="ru-RU" dirty="0"/>
              <a:t>юношеской возрастной категории для индивидуального и парного зачётов применяется верхнее ограничение — 18 </a:t>
            </a:r>
            <a:r>
              <a:rPr lang="ru-RU" dirty="0" smtClean="0"/>
              <a:t>лет. В </a:t>
            </a:r>
            <a:r>
              <a:rPr lang="ru-RU" dirty="0"/>
              <a:t>детской возрастной категории проводятся соревнования только в индивидуальном зачёте для спортсменов 12-14 лет.</a:t>
            </a:r>
          </a:p>
          <a:p>
            <a:r>
              <a:rPr lang="ru-RU" dirty="0"/>
              <a:t>Возраст лошади, участвующей в соревнованиях международного уровня должен быть не менее 7 лет. Для участия в национальных турнирах допускаются и более молодые лошади.</a:t>
            </a:r>
          </a:p>
          <a:p>
            <a:r>
              <a:rPr lang="ru-RU" dirty="0"/>
              <a:t>Соревнования включают в себя </a:t>
            </a:r>
            <a:r>
              <a:rPr lang="ru-RU" i="1" dirty="0"/>
              <a:t>Обязательную</a:t>
            </a:r>
            <a:r>
              <a:rPr lang="ru-RU" dirty="0"/>
              <a:t> и </a:t>
            </a:r>
            <a:r>
              <a:rPr lang="ru-RU" i="1" dirty="0"/>
              <a:t>Произвольную</a:t>
            </a:r>
            <a:r>
              <a:rPr lang="ru-RU" dirty="0"/>
              <a:t> программы, которые выполняются под индивидуальную музыкальную фонограмму. В индивидуальных соревнованиях высшего уровня, кроме Обязательной и Произвольной, исполняется также </a:t>
            </a:r>
            <a:r>
              <a:rPr lang="ru-RU" i="1" dirty="0"/>
              <a:t>Техническая</a:t>
            </a:r>
            <a:r>
              <a:rPr lang="ru-RU" dirty="0"/>
              <a:t> программа. В Произвольной и Технической программах музыкальное сопровождение должно сочетаться с костюмом вольтижёра и подчёркивать выбранный образ. Вольтижировка является одной из 7 основных дисциплин Международной федерации конного спорта (FEI).</a:t>
            </a:r>
          </a:p>
          <a:p>
            <a:pPr indent="0">
              <a:buNone/>
            </a:pPr>
            <a:endParaRPr lang="ru-RU" dirty="0"/>
          </a:p>
          <a:p>
            <a:endParaRPr lang="ru-RU" dirty="0"/>
          </a:p>
        </p:txBody>
      </p:sp>
      <p:pic>
        <p:nvPicPr>
          <p:cNvPr id="6148" name="Picture 4" descr="http://images.fotocommunity.fr/photos/sports/sports-dequipe/the-flyer-equipo-de-alemania-en-el-mundial-de-vaultin-brno-checia-agosto-2008-f3b72c4d-d669-4254-a2f2-ec0940fda69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006" y="5848"/>
            <a:ext cx="2862763" cy="21224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9876313"/>
      </p:ext>
    </p:extLst>
  </p:cSld>
  <p:clrMapOvr>
    <a:masterClrMapping/>
  </p:clrMapOvr>
  <mc:AlternateContent xmlns:mc="http://schemas.openxmlformats.org/markup-compatibility/2006" xmlns:p14="http://schemas.microsoft.com/office/powerpoint/2010/main">
    <mc:Choice Requires="p14">
      <p:transition spd="slow" p14:dur="1600">
        <p14:prism dir="r" isContent="1"/>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79572" y="1283378"/>
            <a:ext cx="6400800" cy="685800"/>
          </a:xfrm>
        </p:spPr>
        <p:txBody>
          <a:bodyPr/>
          <a:lstStyle/>
          <a:p>
            <a:r>
              <a:rPr lang="ru-RU" b="1" dirty="0"/>
              <a:t>Конные пробеги</a:t>
            </a:r>
            <a:endParaRPr lang="ru-RU" dirty="0"/>
          </a:p>
        </p:txBody>
      </p:sp>
      <p:sp>
        <p:nvSpPr>
          <p:cNvPr id="3" name="Объект 2"/>
          <p:cNvSpPr>
            <a:spLocks noGrp="1"/>
          </p:cNvSpPr>
          <p:nvPr>
            <p:ph idx="1"/>
          </p:nvPr>
        </p:nvSpPr>
        <p:spPr>
          <a:xfrm>
            <a:off x="755576" y="2132855"/>
            <a:ext cx="7632848" cy="4032449"/>
          </a:xfrm>
        </p:spPr>
        <p:txBody>
          <a:bodyPr>
            <a:normAutofit fontScale="70000" lnSpcReduction="20000"/>
          </a:bodyPr>
          <a:lstStyle/>
          <a:p>
            <a:pPr indent="0">
              <a:buNone/>
            </a:pPr>
            <a:r>
              <a:rPr lang="ru-RU" b="1" dirty="0"/>
              <a:t>Дистанционные конные пробеги</a:t>
            </a:r>
            <a:r>
              <a:rPr lang="ru-RU" dirty="0"/>
              <a:t> — это дисциплина конного спорта, в которой первенство определяется по лучшему времени прохождения дистанции спортсменом на лошади при условии сохранения в норме её физиологических </a:t>
            </a:r>
            <a:r>
              <a:rPr lang="ru-RU" dirty="0" smtClean="0"/>
              <a:t>показателей. Дистанционные </a:t>
            </a:r>
            <a:r>
              <a:rPr lang="ru-RU" dirty="0"/>
              <a:t>конные пробеги (ДКП) направлены на развитие дистанционной выносливости лошади и умения всадника правильно рассчитать физические возможности лошади на дистанции. Соревнования по пробегам проводятся в естественных природных условиях, на специально размеченной трассе, с измерением времени прохождения дистанции и с проведением ветеринарного контроля лошади в течение всего соревнования. В рамках соревнования по пробегам может проводиться конкурс на лучшее состояние </a:t>
            </a:r>
            <a:r>
              <a:rPr lang="ru-RU" dirty="0" smtClean="0"/>
              <a:t>лошади. </a:t>
            </a:r>
            <a:r>
              <a:rPr lang="ru-RU" dirty="0"/>
              <a:t>Правила соревнований по пробегам значительно различаются в разных странах. </a:t>
            </a:r>
            <a:r>
              <a:rPr lang="ru-RU" dirty="0" smtClean="0"/>
              <a:t> Конные </a:t>
            </a:r>
            <a:r>
              <a:rPr lang="ru-RU" dirty="0"/>
              <a:t>пробеги могут проводиться с ограниченной скоростью (обычно не более 16 км/ч на дистанциях 30 км, 40 км, иногда 80-90 км в день) и без ограничения скорости (на дистанциях до 160 км в день</a:t>
            </a:r>
            <a:r>
              <a:rPr lang="ru-RU" dirty="0" smtClean="0"/>
              <a:t>).  В </a:t>
            </a:r>
            <a:r>
              <a:rPr lang="ru-RU" dirty="0"/>
              <a:t>соревнованиях могут участвовать лошади любых пород, однако в пробегах высокого уровня (мировых чемпионатах, чемпионатах Европы и др.) доминируют лошади арабской породы благодаря природной выносливости и особенностям селекционной </a:t>
            </a:r>
            <a:r>
              <a:rPr lang="ru-RU" dirty="0" smtClean="0"/>
              <a:t>работы.</a:t>
            </a:r>
            <a:endParaRPr lang="ru-RU" dirty="0"/>
          </a:p>
          <a:p>
            <a:endParaRPr lang="ru-RU" dirty="0"/>
          </a:p>
        </p:txBody>
      </p:sp>
      <p:pic>
        <p:nvPicPr>
          <p:cNvPr id="7172" name="Picture 4" descr="http://img02.rl0.ru/pgc/432x288/536c869f-f51f-a7e6-f51f-a7e90b6cc751.photo.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77" y="404664"/>
            <a:ext cx="2709370" cy="17574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0971977"/>
      </p:ext>
    </p:extLst>
  </p:cSld>
  <p:clrMapOvr>
    <a:masterClrMapping/>
  </p:clrMapOvr>
  <mc:AlternateContent xmlns:mc="http://schemas.openxmlformats.org/markup-compatibility/2006" xmlns:p14="http://schemas.microsoft.com/office/powerpoint/2010/main">
    <mc:Choice Requires="p14">
      <p:transition spd="slow" p14:dur="1400">
        <p:blinds/>
      </p:transition>
    </mc:Choice>
    <mc:Fallback xmlns="">
      <p:transition spd="slow">
        <p:blind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96796" y="1196752"/>
            <a:ext cx="6400800" cy="685800"/>
          </a:xfrm>
        </p:spPr>
        <p:txBody>
          <a:bodyPr/>
          <a:lstStyle/>
          <a:p>
            <a:r>
              <a:rPr lang="ru-RU" dirty="0" smtClean="0"/>
              <a:t>драйвинг</a:t>
            </a:r>
            <a:endParaRPr lang="ru-RU" dirty="0"/>
          </a:p>
        </p:txBody>
      </p:sp>
      <p:sp>
        <p:nvSpPr>
          <p:cNvPr id="3" name="Объект 2"/>
          <p:cNvSpPr>
            <a:spLocks noGrp="1"/>
          </p:cNvSpPr>
          <p:nvPr>
            <p:ph idx="1"/>
          </p:nvPr>
        </p:nvSpPr>
        <p:spPr>
          <a:xfrm>
            <a:off x="827584" y="2492896"/>
            <a:ext cx="7704856" cy="3048001"/>
          </a:xfrm>
        </p:spPr>
        <p:txBody>
          <a:bodyPr/>
          <a:lstStyle/>
          <a:p>
            <a:pPr indent="0" algn="ctr">
              <a:buNone/>
            </a:pPr>
            <a:r>
              <a:rPr lang="ru-RU" dirty="0" smtClean="0"/>
              <a:t>Трёхдневное состязания упряжек: дрессаж, марафон и паркур</a:t>
            </a:r>
          </a:p>
          <a:p>
            <a:pPr indent="0" algn="ctr">
              <a:buNone/>
            </a:pPr>
            <a:r>
              <a:rPr lang="ru-RU" dirty="0" smtClean="0"/>
              <a:t>Упряжки – одноконные, пары и </a:t>
            </a:r>
            <a:r>
              <a:rPr lang="ru-RU" dirty="0" smtClean="0"/>
              <a:t>четверики лошади и пони</a:t>
            </a:r>
            <a:endParaRPr lang="ru-RU" dirty="0"/>
          </a:p>
        </p:txBody>
      </p:sp>
      <p:pic>
        <p:nvPicPr>
          <p:cNvPr id="4" name="Picture 4" descr="http://ru5.anyfad.com/items/t1@bbd23fc8-68cb-4a89-98af-17bd5714189c/Konnyy-sport-Drayvin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80112" y="3731144"/>
            <a:ext cx="2926850" cy="195123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8" descr="http://img-fotki.yandex.ru/get/6/157484487.b/0_6df63_eb958e5d_XX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10728" y="175913"/>
            <a:ext cx="2898176" cy="193018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http://en.academic.ru/pictures/enwiki/72/HRH_Lowther_2005_horse_driving.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57540" y="3717032"/>
            <a:ext cx="2662043" cy="197206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4" descr="http://britishcarriagedriving.co.uk/images/2009/greven_james_broome_dressag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7584" y="3717032"/>
            <a:ext cx="2681240" cy="201629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http://www.equestrian.ru/photos/photoreport2006/weg_01/IMG_0911_roblesmarchena_jua.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b="10085"/>
          <a:stretch/>
        </p:blipFill>
        <p:spPr bwMode="auto">
          <a:xfrm>
            <a:off x="26253" y="175913"/>
            <a:ext cx="3099872" cy="18602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089156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Кутюр">
  <a:themeElements>
    <a:clrScheme name="Кутюр">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Смокинг">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Кутюр">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Couture</Template>
  <TotalTime>424</TotalTime>
  <Words>664</Words>
  <Application>Microsoft Office PowerPoint</Application>
  <PresentationFormat>Экран (4:3)</PresentationFormat>
  <Paragraphs>53</Paragraphs>
  <Slides>13</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13</vt:i4>
      </vt:variant>
    </vt:vector>
  </HeadingPairs>
  <TitlesOfParts>
    <vt:vector size="14" baseType="lpstr">
      <vt:lpstr>Кутюр</vt:lpstr>
      <vt:lpstr>Виды конного спорта</vt:lpstr>
      <vt:lpstr>Конкур</vt:lpstr>
      <vt:lpstr>Виды препятствий</vt:lpstr>
      <vt:lpstr>Выездка</vt:lpstr>
      <vt:lpstr>Троеборье</vt:lpstr>
      <vt:lpstr>Джигитовка</vt:lpstr>
      <vt:lpstr>Вольтижировка</vt:lpstr>
      <vt:lpstr>Конные пробеги</vt:lpstr>
      <vt:lpstr>драйвинг</vt:lpstr>
      <vt:lpstr>Национальные конные игры</vt:lpstr>
      <vt:lpstr>Конный туризм</vt:lpstr>
      <vt:lpstr>Испытания племенных лошадей</vt:lpstr>
      <vt:lpstr>Презентация PowerPoint</vt:lpstr>
    </vt:vector>
  </TitlesOfParts>
  <Company>SPecialiST RePack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Виды конного спорта</dc:title>
  <dc:creator>1</dc:creator>
  <cp:lastModifiedBy>Admin</cp:lastModifiedBy>
  <cp:revision>25</cp:revision>
  <dcterms:created xsi:type="dcterms:W3CDTF">2016-02-13T20:19:03Z</dcterms:created>
  <dcterms:modified xsi:type="dcterms:W3CDTF">2016-03-12T21:04:24Z</dcterms:modified>
</cp:coreProperties>
</file>