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9" r:id="rId24"/>
    <p:sldId id="27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53" autoAdjust="0"/>
  </p:normalViewPr>
  <p:slideViewPr>
    <p:cSldViewPr>
      <p:cViewPr>
        <p:scale>
          <a:sx n="60" d="100"/>
          <a:sy n="60" d="100"/>
        </p:scale>
        <p:origin x="-101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72DED4A-4F75-45BE-AA93-5855A4879BC6}" type="datetimeFigureOut">
              <a:rPr lang="ru-RU" smtClean="0"/>
              <a:pPr/>
              <a:t>03.04.2016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DD2BA18-AF9E-4044-B673-2D8AAFD6A7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DED4A-4F75-45BE-AA93-5855A4879BC6}" type="datetimeFigureOut">
              <a:rPr lang="ru-RU" smtClean="0"/>
              <a:pPr/>
              <a:t>03.04.2016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2BA18-AF9E-4044-B673-2D8AAFD6A7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63.jpg"/>
          <p:cNvPicPr>
            <a:picLocks noChangeAspect="1"/>
          </p:cNvPicPr>
          <p:nvPr/>
        </p:nvPicPr>
        <p:blipFill>
          <a:blip r:embed="rId2" cstate="print">
            <a:lum bright="20000" contrast="-40000"/>
            <a:extLst>
              <a:ext uri="{BEBA8EAE-BF5A-486C-A8C5-ECC9F3942E4B}">
                <a14:imgProps xmlns:a14="http://schemas.microsoft.com/office/drawing/2010/main">
                  <a14:imgLayer r:embed="rId3">
                    <a14:imgEffect>
                      <a14:sharpenSoften amount="50000"/>
                    </a14:imgEffect>
                  </a14:imgLayer>
                </a14:imgProps>
              </a:ext>
            </a:extLst>
          </a:blip>
          <a:srcRect l="8021" r="3458"/>
          <a:stretch>
            <a:fillRect/>
          </a:stretch>
        </p:blipFill>
        <p:spPr>
          <a:xfrm>
            <a:off x="0" y="0"/>
            <a:ext cx="9144000" cy="6858000"/>
          </a:xfrm>
          <a:prstGeom prst="rect">
            <a:avLst/>
          </a:prstGeom>
        </p:spPr>
      </p:pic>
      <p:sp>
        <p:nvSpPr>
          <p:cNvPr id="2" name="Заголовок 1"/>
          <p:cNvSpPr>
            <a:spLocks noGrp="1"/>
          </p:cNvSpPr>
          <p:nvPr>
            <p:ph type="ctrTitle"/>
          </p:nvPr>
        </p:nvSpPr>
        <p:spPr>
          <a:xfrm>
            <a:off x="899592" y="692696"/>
            <a:ext cx="7772400" cy="1470025"/>
          </a:xfrm>
        </p:spPr>
        <p:txBody>
          <a:bodyPr>
            <a:normAutofit fontScale="90000"/>
          </a:bodyPr>
          <a:lstStyle/>
          <a:p>
            <a:pPr algn="r"/>
            <a:r>
              <a:rPr lang="ru-RU" sz="7300" dirty="0" smtClean="0">
                <a:cs typeface="BrowalliaUPC" pitchFamily="34" charset="-34"/>
              </a:rPr>
              <a:t>Семинар</a:t>
            </a:r>
            <a:r>
              <a:rPr lang="ru-RU" dirty="0" smtClean="0">
                <a:cs typeface="BrowalliaUPC" pitchFamily="34" charset="-34"/>
              </a:rPr>
              <a:t/>
            </a:r>
            <a:br>
              <a:rPr lang="ru-RU" dirty="0" smtClean="0">
                <a:cs typeface="BrowalliaUPC" pitchFamily="34" charset="-34"/>
              </a:rPr>
            </a:br>
            <a:r>
              <a:rPr lang="ru-RU" dirty="0" smtClean="0">
                <a:cs typeface="BrowalliaUPC" pitchFamily="34" charset="-34"/>
              </a:rPr>
              <a:t> для </a:t>
            </a:r>
            <a:r>
              <a:rPr lang="ru-RU" dirty="0" smtClean="0">
                <a:cs typeface="BrowalliaUPC" pitchFamily="34" charset="-34"/>
              </a:rPr>
              <a:t>стюардов</a:t>
            </a:r>
            <a:br>
              <a:rPr lang="ru-RU" dirty="0" smtClean="0">
                <a:cs typeface="BrowalliaUPC" pitchFamily="34" charset="-34"/>
              </a:rPr>
            </a:br>
            <a:endParaRPr lang="ru-RU" dirty="0">
              <a:cs typeface="BrowalliaUPC" pitchFamily="34" charset="-34"/>
            </a:endParaRPr>
          </a:p>
        </p:txBody>
      </p:sp>
      <p:sp>
        <p:nvSpPr>
          <p:cNvPr id="3" name="Подзаголовок 2"/>
          <p:cNvSpPr>
            <a:spLocks noGrp="1"/>
          </p:cNvSpPr>
          <p:nvPr>
            <p:ph type="subTitle" idx="1"/>
          </p:nvPr>
        </p:nvSpPr>
        <p:spPr>
          <a:xfrm>
            <a:off x="827584" y="5981700"/>
            <a:ext cx="6400800" cy="1752600"/>
          </a:xfrm>
        </p:spPr>
        <p:txBody>
          <a:bodyPr/>
          <a:lstStyle/>
          <a:p>
            <a:r>
              <a:rPr lang="ru-RU" dirty="0" smtClean="0"/>
              <a:t>Горбунова Алина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989.jpg"/>
          <p:cNvPicPr>
            <a:picLocks noChangeAspect="1"/>
          </p:cNvPicPr>
          <p:nvPr/>
        </p:nvPicPr>
        <p:blipFill>
          <a:blip r:embed="rId2" cstate="print">
            <a:lum bright="30000" contrast="-40000"/>
          </a:blip>
          <a:srcRect l="4557" r="6511"/>
          <a:stretch>
            <a:fillRect/>
          </a:stretch>
        </p:blipFill>
        <p:spPr>
          <a:xfrm>
            <a:off x="0" y="0"/>
            <a:ext cx="9144000" cy="6858001"/>
          </a:xfrm>
          <a:prstGeom prst="rect">
            <a:avLst/>
          </a:prstGeom>
        </p:spPr>
      </p:pic>
      <p:sp>
        <p:nvSpPr>
          <p:cNvPr id="3" name="Содержимое 2"/>
          <p:cNvSpPr>
            <a:spLocks noGrp="1"/>
          </p:cNvSpPr>
          <p:nvPr>
            <p:ph idx="1"/>
          </p:nvPr>
        </p:nvSpPr>
        <p:spPr>
          <a:xfrm>
            <a:off x="457200" y="332656"/>
            <a:ext cx="8229600" cy="6192688"/>
          </a:xfrm>
        </p:spPr>
        <p:txBody>
          <a:bodyPr>
            <a:normAutofit fontScale="77500" lnSpcReduction="20000"/>
          </a:bodyPr>
          <a:lstStyle/>
          <a:p>
            <a:pPr>
              <a:buNone/>
            </a:pPr>
            <a:r>
              <a:rPr lang="ru-RU" sz="4100" dirty="0" smtClean="0"/>
              <a:t>9. Вы заметили кровь на теле лошади. Ваши действия.</a:t>
            </a:r>
          </a:p>
          <a:p>
            <a:pPr>
              <a:buNone/>
            </a:pPr>
            <a:endParaRPr lang="ru-RU" dirty="0"/>
          </a:p>
          <a:p>
            <a:pPr>
              <a:buNone/>
            </a:pPr>
            <a:r>
              <a:rPr lang="ru-RU" dirty="0" smtClean="0"/>
              <a:t>Стюардам не разрешается допускать </a:t>
            </a:r>
            <a:r>
              <a:rPr lang="ru-RU" dirty="0" smtClean="0"/>
              <a:t>к </a:t>
            </a:r>
            <a:r>
              <a:rPr lang="ru-RU" dirty="0" smtClean="0"/>
              <a:t>старту лошадей имеющих </a:t>
            </a:r>
            <a:r>
              <a:rPr lang="ru-RU" dirty="0" smtClean="0"/>
              <a:t>кровотечение </a:t>
            </a:r>
            <a:r>
              <a:rPr lang="ru-RU" dirty="0" smtClean="0"/>
              <a:t>на туловище лошади или изо рта или любые другие следы, </a:t>
            </a:r>
            <a:r>
              <a:rPr lang="ru-RU" dirty="0" smtClean="0"/>
              <a:t>свидетельствующие </a:t>
            </a:r>
            <a:r>
              <a:rPr lang="ru-RU" dirty="0" smtClean="0"/>
              <a:t>о чрезмерном применении хлыста где-либо на лошади (в случае несильного кровотечения изо рта, причиной которого могло быть прикусывание лошадью своего языка или губы, стюард должен разрешить прополоскать или протереть рот, а судейская коллегия дает разрешение продолжить выступление; любое последующее появление крови во рту лошади будет означать исключение).</a:t>
            </a:r>
          </a:p>
          <a:p>
            <a:pPr algn="ctr">
              <a:buNone/>
            </a:pPr>
            <a:r>
              <a:rPr lang="ru-RU" sz="4100" dirty="0" smtClean="0"/>
              <a:t>О наличии крови предупреждается спортсмен, его тренер или представитель, шеф-стюард, ветделегат,  ГСК</a:t>
            </a:r>
            <a:endParaRPr lang="ru-RU" sz="4100" dirty="0"/>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92.jpg"/>
          <p:cNvPicPr>
            <a:picLocks noChangeAspect="1"/>
          </p:cNvPicPr>
          <p:nvPr/>
        </p:nvPicPr>
        <p:blipFill>
          <a:blip r:embed="rId2" cstate="print">
            <a:lum bright="40000" contrast="-40000"/>
          </a:blip>
          <a:srcRect l="8852" r="7925"/>
          <a:stretch>
            <a:fillRect/>
          </a:stretch>
        </p:blipFill>
        <p:spPr>
          <a:xfrm>
            <a:off x="0" y="0"/>
            <a:ext cx="9144000" cy="6858000"/>
          </a:xfrm>
          <a:prstGeom prst="rect">
            <a:avLst/>
          </a:prstGeom>
        </p:spPr>
      </p:pic>
      <p:sp>
        <p:nvSpPr>
          <p:cNvPr id="3" name="Содержимое 2"/>
          <p:cNvSpPr>
            <a:spLocks noGrp="1"/>
          </p:cNvSpPr>
          <p:nvPr>
            <p:ph idx="1"/>
          </p:nvPr>
        </p:nvSpPr>
        <p:spPr>
          <a:xfrm>
            <a:off x="107504" y="4725144"/>
            <a:ext cx="9036496" cy="1944216"/>
          </a:xfrm>
        </p:spPr>
        <p:txBody>
          <a:bodyPr>
            <a:normAutofit/>
          </a:bodyPr>
          <a:lstStyle/>
          <a:p>
            <a:pPr>
              <a:buNone/>
            </a:pPr>
            <a:r>
              <a:rPr lang="ru-RU" b="1" dirty="0" smtClean="0"/>
              <a:t>ЕСЛИ Я СТЮАРД, то на соревнованиях: </a:t>
            </a:r>
          </a:p>
          <a:p>
            <a:pPr>
              <a:buNone/>
            </a:pPr>
            <a:r>
              <a:rPr lang="ru-RU" b="1" dirty="0" smtClean="0"/>
              <a:t>Предупреждается спортсмен,  его тренер и представитель команды, шеф-стюард, ГСК</a:t>
            </a:r>
            <a:endParaRPr lang="ru-RU" dirty="0"/>
          </a:p>
        </p:txBody>
      </p:sp>
      <p:sp>
        <p:nvSpPr>
          <p:cNvPr id="5" name="Содержимое 2"/>
          <p:cNvSpPr txBox="1">
            <a:spLocks/>
          </p:cNvSpPr>
          <p:nvPr/>
        </p:nvSpPr>
        <p:spPr>
          <a:xfrm>
            <a:off x="107504" y="188640"/>
            <a:ext cx="9036496" cy="474414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ru-RU" b="1" dirty="0" smtClean="0"/>
              <a:t>10. Вы стали свидетелем жестокого обращения с лошадью. Ваши действия.</a:t>
            </a:r>
          </a:p>
          <a:p>
            <a:pPr>
              <a:buFont typeface="Arial" pitchFamily="34" charset="0"/>
              <a:buNone/>
            </a:pPr>
            <a:r>
              <a:rPr lang="ru-RU" dirty="0" smtClean="0"/>
              <a:t>Если жестокое обращение было зафиксировано во время соревнований, об этом необходимо сообщить официальному лицу в форме протеста. Если жестокое обращение было зафиксировано в любое другое время, об этом необходимо в форме протеста сообщить Генеральному Секретарю FEI для передачи Юридическому Департаменту. В случае грубой жестокости, необходимо как можно скорее осмотреть лошадь и вызвать ветеринара. Если на лошади видны следы лечения, необходимо указать на них ответственному лицу. Если даже вы сами стали свидетелем жестокости, до принятия решения попросите ответственное лицо прокомментировать инцидент. Если об инциденте было сообщено, не забывайте, что официальные лица должны получить заявление в письменном виде и свидетельские показания (беспристрастные!). Эти документы должны быть подписаны и на них должна стоять дата (и, если возможно, время).</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75.jpg"/>
          <p:cNvPicPr>
            <a:picLocks noChangeAspect="1"/>
          </p:cNvPicPr>
          <p:nvPr/>
        </p:nvPicPr>
        <p:blipFill>
          <a:blip r:embed="rId2" cstate="print">
            <a:lum bright="40000" contrast="-40000"/>
          </a:blip>
          <a:srcRect l="3865" r="7018" b="-257"/>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04664"/>
            <a:ext cx="8229600" cy="6453336"/>
          </a:xfrm>
        </p:spPr>
        <p:txBody>
          <a:bodyPr>
            <a:normAutofit fontScale="92500" lnSpcReduction="10000"/>
          </a:bodyPr>
          <a:lstStyle/>
          <a:p>
            <a:pPr>
              <a:buNone/>
            </a:pPr>
            <a:r>
              <a:rPr lang="ru-RU" b="1" dirty="0" smtClean="0"/>
              <a:t>11. Какая информация должна быть вывешена на информационных досках?</a:t>
            </a:r>
          </a:p>
          <a:p>
            <a:pPr>
              <a:buNone/>
            </a:pPr>
            <a:r>
              <a:rPr lang="ru-RU" dirty="0" smtClean="0"/>
              <a:t>Список организаторов и ГСК с телефонами менеджера конюшен, кузнеца и ветеринара</a:t>
            </a:r>
          </a:p>
          <a:p>
            <a:pPr>
              <a:buNone/>
            </a:pPr>
            <a:r>
              <a:rPr lang="ru-RU" dirty="0" smtClean="0"/>
              <a:t>Программа соревнований.</a:t>
            </a:r>
            <a:endParaRPr lang="ru-RU" dirty="0"/>
          </a:p>
          <a:p>
            <a:pPr>
              <a:buNone/>
            </a:pPr>
            <a:r>
              <a:rPr lang="ru-RU" dirty="0" smtClean="0"/>
              <a:t>Общий план места проведения соревнований с указанием </a:t>
            </a:r>
            <a:r>
              <a:rPr lang="ru-RU" dirty="0" err="1" smtClean="0"/>
              <a:t>разиминочны</a:t>
            </a:r>
            <a:r>
              <a:rPr lang="ru-RU" dirty="0" err="1" smtClean="0"/>
              <a:t>х</a:t>
            </a:r>
            <a:r>
              <a:rPr lang="ru-RU" dirty="0" smtClean="0"/>
              <a:t>, тренировочных и боевых полей, мест выпаса, конюшен.</a:t>
            </a:r>
          </a:p>
          <a:p>
            <a:pPr>
              <a:buNone/>
            </a:pPr>
            <a:r>
              <a:rPr lang="ru-RU" dirty="0" smtClean="0"/>
              <a:t>Расписания работы на р</a:t>
            </a:r>
            <a:r>
              <a:rPr lang="ru-RU" dirty="0" smtClean="0"/>
              <a:t>азминочных/тренировочных полях, конюшен </a:t>
            </a:r>
          </a:p>
          <a:p>
            <a:pPr>
              <a:buNone/>
            </a:pPr>
            <a:r>
              <a:rPr lang="ru-RU" dirty="0" smtClean="0"/>
              <a:t>Стартовые протоколы, технические результаты.</a:t>
            </a:r>
          </a:p>
          <a:p>
            <a:pPr>
              <a:buNone/>
            </a:pPr>
            <a:r>
              <a:rPr lang="ru-RU" dirty="0" smtClean="0"/>
              <a:t>Изменения и объявления, касающиеся спортсменов и представителей команд.</a:t>
            </a:r>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09.jpg"/>
          <p:cNvPicPr>
            <a:picLocks noChangeAspect="1"/>
          </p:cNvPicPr>
          <p:nvPr/>
        </p:nvPicPr>
        <p:blipFill>
          <a:blip r:embed="rId2" cstate="print">
            <a:lum bright="40000" contrast="-40000"/>
          </a:blip>
          <a:srcRect b="22996"/>
          <a:stretch>
            <a:fillRect/>
          </a:stretch>
        </p:blipFill>
        <p:spPr>
          <a:xfrm>
            <a:off x="0" y="-171400"/>
            <a:ext cx="9144000" cy="7029400"/>
          </a:xfrm>
          <a:prstGeom prst="rect">
            <a:avLst/>
          </a:prstGeom>
        </p:spPr>
      </p:pic>
      <p:sp>
        <p:nvSpPr>
          <p:cNvPr id="2" name="Заголовок 1"/>
          <p:cNvSpPr>
            <a:spLocks noGrp="1"/>
          </p:cNvSpPr>
          <p:nvPr>
            <p:ph type="title"/>
          </p:nvPr>
        </p:nvSpPr>
        <p:spPr>
          <a:xfrm>
            <a:off x="467544" y="332656"/>
            <a:ext cx="8229600" cy="778098"/>
          </a:xfrm>
        </p:spPr>
        <p:txBody>
          <a:bodyPr/>
          <a:lstStyle/>
          <a:p>
            <a:r>
              <a:rPr lang="ru-RU" dirty="0" smtClean="0"/>
              <a:t>ПОВТОРИМ:</a:t>
            </a:r>
            <a:endParaRPr lang="ru-RU" dirty="0"/>
          </a:p>
        </p:txBody>
      </p:sp>
      <p:sp>
        <p:nvSpPr>
          <p:cNvPr id="3" name="Содержимое 2"/>
          <p:cNvSpPr>
            <a:spLocks noGrp="1"/>
          </p:cNvSpPr>
          <p:nvPr>
            <p:ph idx="1"/>
          </p:nvPr>
        </p:nvSpPr>
        <p:spPr>
          <a:xfrm>
            <a:off x="457200" y="1052736"/>
            <a:ext cx="8229600" cy="5472608"/>
          </a:xfrm>
        </p:spPr>
        <p:txBody>
          <a:bodyPr/>
          <a:lstStyle/>
          <a:p>
            <a:pPr marL="514350" indent="-514350">
              <a:buAutoNum type="arabicPeriod"/>
            </a:pPr>
            <a:r>
              <a:rPr lang="ru-RU" b="1" dirty="0" smtClean="0"/>
              <a:t>Шкала подготовки спортивной лошади</a:t>
            </a:r>
          </a:p>
          <a:p>
            <a:pPr marL="514350" indent="-514350">
              <a:buAutoNum type="arabicPeriod"/>
            </a:pPr>
            <a:endParaRPr lang="ru-RU" b="1" dirty="0"/>
          </a:p>
          <a:p>
            <a:pPr marL="514350" indent="-514350">
              <a:buNone/>
            </a:pPr>
            <a:r>
              <a:rPr lang="ru-RU" dirty="0" smtClean="0"/>
              <a:t>1. Ритм</a:t>
            </a:r>
          </a:p>
          <a:p>
            <a:pPr marL="514350" indent="-514350">
              <a:buNone/>
            </a:pPr>
            <a:r>
              <a:rPr lang="ru-RU" dirty="0" smtClean="0"/>
              <a:t>2. Раскрепощенность</a:t>
            </a:r>
          </a:p>
          <a:p>
            <a:pPr marL="514350" indent="-514350">
              <a:buNone/>
            </a:pPr>
            <a:r>
              <a:rPr lang="ru-RU" dirty="0" smtClean="0"/>
              <a:t>3. Контакт</a:t>
            </a:r>
          </a:p>
          <a:p>
            <a:pPr marL="514350" indent="-514350">
              <a:buNone/>
            </a:pPr>
            <a:r>
              <a:rPr lang="ru-RU" dirty="0" smtClean="0"/>
              <a:t>4. Импульс</a:t>
            </a:r>
          </a:p>
          <a:p>
            <a:pPr marL="514350" indent="-514350">
              <a:buNone/>
            </a:pPr>
            <a:r>
              <a:rPr lang="ru-RU" dirty="0" smtClean="0"/>
              <a:t>5. Прямолинейность/сгибание</a:t>
            </a:r>
          </a:p>
          <a:p>
            <a:pPr marL="514350" indent="-514350">
              <a:buNone/>
            </a:pPr>
            <a:r>
              <a:rPr lang="ru-RU" dirty="0" smtClean="0"/>
              <a:t>6. Сбор</a:t>
            </a:r>
          </a:p>
          <a:p>
            <a:pPr marL="514350" indent="-514350">
              <a:buNone/>
            </a:pPr>
            <a:endParaRPr lang="ru-RU"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jpg"/>
          <p:cNvPicPr>
            <a:picLocks noChangeAspect="1"/>
          </p:cNvPicPr>
          <p:nvPr/>
        </p:nvPicPr>
        <p:blipFill>
          <a:blip r:embed="rId2" cstate="print">
            <a:lum bright="30000" contrast="-40000"/>
          </a:blip>
          <a:srcRect l="4537" r="6930"/>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76672"/>
            <a:ext cx="8229600" cy="5904656"/>
          </a:xfrm>
        </p:spPr>
        <p:txBody>
          <a:bodyPr/>
          <a:lstStyle/>
          <a:p>
            <a:pPr>
              <a:buNone/>
            </a:pPr>
            <a:r>
              <a:rPr lang="ru-RU" b="1" dirty="0" smtClean="0"/>
              <a:t>2. Цели стюардинга</a:t>
            </a:r>
          </a:p>
          <a:p>
            <a:pPr>
              <a:buNone/>
            </a:pPr>
            <a:endParaRPr lang="ru-RU" b="1" dirty="0"/>
          </a:p>
          <a:p>
            <a:pPr>
              <a:buNone/>
            </a:pPr>
            <a:r>
              <a:rPr lang="ru-RU" b="1" dirty="0" smtClean="0"/>
              <a:t>Целью стюардинга</a:t>
            </a:r>
            <a:r>
              <a:rPr lang="ru-RU" dirty="0" smtClean="0"/>
              <a:t> является - защита благополучия лошадей и гарантия возможности ведения честной спортивной борьбы для всех участников соревнований; - помощь организационному комитету в успешном проведении соревнования в соответствии с правилами и регламентами FEI.</a:t>
            </a:r>
            <a:endParaRPr lang="ru-RU"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8.jpg"/>
          <p:cNvPicPr>
            <a:picLocks noChangeAspect="1"/>
          </p:cNvPicPr>
          <p:nvPr/>
        </p:nvPicPr>
        <p:blipFill>
          <a:blip r:embed="rId2" cstate="print">
            <a:lum bright="40000" contrast="-40000"/>
          </a:blip>
          <a:srcRect l="4547" r="6711"/>
          <a:stretch>
            <a:fillRect/>
          </a:stretch>
        </p:blipFill>
        <p:spPr>
          <a:xfrm>
            <a:off x="0" y="0"/>
            <a:ext cx="9144000" cy="6858000"/>
          </a:xfrm>
          <a:prstGeom prst="rect">
            <a:avLst/>
          </a:prstGeom>
        </p:spPr>
      </p:pic>
      <p:sp>
        <p:nvSpPr>
          <p:cNvPr id="3" name="Содержимое 2"/>
          <p:cNvSpPr>
            <a:spLocks noGrp="1"/>
          </p:cNvSpPr>
          <p:nvPr>
            <p:ph idx="1"/>
          </p:nvPr>
        </p:nvSpPr>
        <p:spPr>
          <a:xfrm>
            <a:off x="457200" y="188640"/>
            <a:ext cx="8229600" cy="6480720"/>
          </a:xfrm>
        </p:spPr>
        <p:txBody>
          <a:bodyPr>
            <a:normAutofit fontScale="85000" lnSpcReduction="10000"/>
          </a:bodyPr>
          <a:lstStyle/>
          <a:p>
            <a:pPr>
              <a:buNone/>
            </a:pPr>
            <a:r>
              <a:rPr lang="ru-RU" b="1" dirty="0" smtClean="0"/>
              <a:t>3. </a:t>
            </a:r>
            <a:r>
              <a:rPr lang="ru-RU" b="1" dirty="0" smtClean="0"/>
              <a:t>Три </a:t>
            </a:r>
            <a:r>
              <a:rPr lang="ru-RU" b="1" dirty="0" smtClean="0"/>
              <a:t>типа грунта для проведения выводки.</a:t>
            </a:r>
          </a:p>
          <a:p>
            <a:pPr>
              <a:buNone/>
            </a:pPr>
            <a:r>
              <a:rPr lang="ru-RU" dirty="0" smtClean="0"/>
              <a:t>Поверхность </a:t>
            </a:r>
            <a:r>
              <a:rPr lang="ru-RU" dirty="0" smtClean="0"/>
              <a:t>грунта всегда должна быть твердой, горизонтальной и не скользкой. Это достигается тремя путями: </a:t>
            </a:r>
          </a:p>
          <a:p>
            <a:pPr>
              <a:buFontTx/>
              <a:buChar char="-"/>
            </a:pPr>
            <a:r>
              <a:rPr lang="ru-RU" dirty="0" smtClean="0"/>
              <a:t>Недавно положенный асфальт. Если данная поверхность стара и стала скользкой, это можно исправить, путем добавления небольшого слоя песка. </a:t>
            </a:r>
          </a:p>
          <a:p>
            <a:pPr>
              <a:buFontTx/>
              <a:buChar char="-"/>
            </a:pPr>
            <a:r>
              <a:rPr lang="ru-RU" dirty="0" smtClean="0"/>
              <a:t>Очищение поверхности соревновательных полей до твердого базового слоя (фундамента). Поверхность грунта должна быть увлажненной и утрамбованной с целью предотвращения появления любых неровностей во время выводки. </a:t>
            </a:r>
          </a:p>
          <a:p>
            <a:pPr>
              <a:buFontTx/>
              <a:buChar char="-"/>
            </a:pPr>
            <a:r>
              <a:rPr lang="ru-RU" dirty="0" smtClean="0"/>
              <a:t>Дорога засыпается твердым гравием или камнем</a:t>
            </a:r>
            <a:r>
              <a:rPr lang="ru-RU" dirty="0" smtClean="0"/>
              <a:t>, щебенкой, шлаком укатывается и утрамбовывается </a:t>
            </a:r>
            <a:r>
              <a:rPr lang="ru-RU" dirty="0" smtClean="0"/>
              <a:t>чтобы убрать все неровности из камней.</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36.jpg"/>
          <p:cNvPicPr>
            <a:picLocks noChangeAspect="1"/>
          </p:cNvPicPr>
          <p:nvPr/>
        </p:nvPicPr>
        <p:blipFill>
          <a:blip r:embed="rId2" cstate="print">
            <a:lum bright="30000" contrast="-40000"/>
          </a:blip>
          <a:srcRect l="5246" r="6012"/>
          <a:stretch>
            <a:fillRect/>
          </a:stretch>
        </p:blipFill>
        <p:spPr>
          <a:xfrm>
            <a:off x="0" y="0"/>
            <a:ext cx="9144000" cy="6858000"/>
          </a:xfrm>
          <a:prstGeom prst="rect">
            <a:avLst/>
          </a:prstGeom>
        </p:spPr>
      </p:pic>
      <p:sp>
        <p:nvSpPr>
          <p:cNvPr id="3" name="Содержимое 2"/>
          <p:cNvSpPr>
            <a:spLocks noGrp="1"/>
          </p:cNvSpPr>
          <p:nvPr>
            <p:ph idx="1"/>
          </p:nvPr>
        </p:nvSpPr>
        <p:spPr>
          <a:xfrm>
            <a:off x="107504" y="188640"/>
            <a:ext cx="8579296" cy="3960440"/>
          </a:xfrm>
        </p:spPr>
        <p:txBody>
          <a:bodyPr>
            <a:normAutofit/>
          </a:bodyPr>
          <a:lstStyle/>
          <a:p>
            <a:pPr>
              <a:buNone/>
            </a:pPr>
            <a:r>
              <a:rPr lang="ru-RU" dirty="0" smtClean="0"/>
              <a:t>4. </a:t>
            </a:r>
            <a:r>
              <a:rPr lang="ru-RU" dirty="0" smtClean="0"/>
              <a:t>Три </a:t>
            </a:r>
            <a:r>
              <a:rPr lang="ru-RU" dirty="0" smtClean="0"/>
              <a:t>симптома колик.</a:t>
            </a:r>
          </a:p>
          <a:p>
            <a:pPr marL="0" indent="0" algn="ctr">
              <a:buNone/>
            </a:pPr>
            <a:r>
              <a:rPr lang="ru-RU" dirty="0" smtClean="0"/>
              <a:t>При </a:t>
            </a:r>
            <a:r>
              <a:rPr lang="ru-RU" dirty="0" smtClean="0"/>
              <a:t>коликах лошадь беспокоится, копает ногой, кружится, ложится и встает, стоит в необычных позах (</a:t>
            </a:r>
            <a:r>
              <a:rPr lang="ru-RU" dirty="0" smtClean="0"/>
              <a:t>с подогнутыми/отставленными </a:t>
            </a:r>
            <a:r>
              <a:rPr lang="ru-RU" dirty="0" smtClean="0"/>
              <a:t>ногами), часто оглядывается на живот, порывается лечь, живот у нее вздувается и на отдельных участках тела может выступить пот.</a:t>
            </a:r>
            <a:endParaRPr lang="ru-RU" dirty="0"/>
          </a:p>
        </p:txBody>
      </p:sp>
      <p:sp>
        <p:nvSpPr>
          <p:cNvPr id="4" name="Содержимое 2"/>
          <p:cNvSpPr txBox="1">
            <a:spLocks/>
          </p:cNvSpPr>
          <p:nvPr/>
        </p:nvSpPr>
        <p:spPr>
          <a:xfrm>
            <a:off x="457200" y="4509120"/>
            <a:ext cx="8229600" cy="216024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pitchFamily="34" charset="0"/>
              <a:buAutoNum type="arabicPeriod"/>
            </a:pPr>
            <a:r>
              <a:rPr lang="ru-RU" dirty="0" smtClean="0"/>
              <a:t>Беспокоится, копает ногой, ложится и встает, стоит в необычных позах, оглядывается на живот.</a:t>
            </a:r>
          </a:p>
          <a:p>
            <a:pPr marL="514350" indent="-514350">
              <a:buFont typeface="Arial" pitchFamily="34" charset="0"/>
              <a:buAutoNum type="arabicPeriod"/>
            </a:pPr>
            <a:r>
              <a:rPr lang="ru-RU" dirty="0" smtClean="0"/>
              <a:t>Потеет.</a:t>
            </a:r>
          </a:p>
          <a:p>
            <a:pPr marL="514350" indent="-514350">
              <a:buFont typeface="Arial" pitchFamily="34" charset="0"/>
              <a:buAutoNum type="arabicPeriod"/>
            </a:pPr>
            <a:r>
              <a:rPr lang="ru-RU" dirty="0" smtClean="0"/>
              <a:t>Отказывается от корма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229600" cy="5976664"/>
          </a:xfrm>
        </p:spPr>
        <p:txBody>
          <a:bodyPr/>
          <a:lstStyle/>
          <a:p>
            <a:pPr>
              <a:buNone/>
            </a:pPr>
            <a:r>
              <a:rPr lang="ru-RU" dirty="0" smtClean="0"/>
              <a:t>5. Где должен находиться идентификационный номер лошади</a:t>
            </a:r>
            <a:r>
              <a:rPr lang="ru-RU" dirty="0" smtClean="0"/>
              <a:t>?</a:t>
            </a:r>
          </a:p>
          <a:p>
            <a:pPr>
              <a:buNone/>
            </a:pPr>
            <a:r>
              <a:rPr lang="ru-RU" sz="4000" dirty="0" smtClean="0"/>
              <a:t>На недоуздке при выпасе или проводке по территории конюшен.</a:t>
            </a:r>
          </a:p>
          <a:p>
            <a:pPr>
              <a:buNone/>
            </a:pPr>
            <a:r>
              <a:rPr lang="ru-RU" sz="4000" dirty="0" smtClean="0"/>
              <a:t>На уздечке при выводке, работе на всех полях и выступлениях</a:t>
            </a:r>
          </a:p>
          <a:p>
            <a:pPr>
              <a:buNone/>
            </a:pPr>
            <a:r>
              <a:rPr lang="ru-RU" sz="4000" dirty="0" smtClean="0"/>
              <a:t>Может быть закреплен на вальтрапе при разминке и выступлении.</a:t>
            </a:r>
            <a:endParaRPr lang="ru-RU"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3.jpg"/>
          <p:cNvPicPr>
            <a:picLocks noChangeAspect="1"/>
          </p:cNvPicPr>
          <p:nvPr/>
        </p:nvPicPr>
        <p:blipFill>
          <a:blip r:embed="rId2" cstate="print">
            <a:lum bright="30000" contrast="-40000"/>
          </a:blip>
          <a:srcRect l="5246" r="6012"/>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04664"/>
            <a:ext cx="8229600" cy="5832648"/>
          </a:xfrm>
        </p:spPr>
        <p:txBody>
          <a:bodyPr/>
          <a:lstStyle/>
          <a:p>
            <a:pPr>
              <a:buNone/>
            </a:pPr>
            <a:r>
              <a:rPr lang="ru-RU" b="1" dirty="0" smtClean="0"/>
              <a:t>6. Сколько раз подряд разрешается использовать хлыст?</a:t>
            </a:r>
          </a:p>
          <a:p>
            <a:pPr>
              <a:buNone/>
            </a:pPr>
            <a:endParaRPr lang="ru-RU" dirty="0" smtClean="0"/>
          </a:p>
          <a:p>
            <a:pPr algn="ctr">
              <a:buNone/>
            </a:pPr>
            <a:r>
              <a:rPr lang="ru-RU" sz="5400" dirty="0"/>
              <a:t>Во время одного инцидента нельзя наносить </a:t>
            </a:r>
            <a:r>
              <a:rPr lang="ru-RU" sz="5400" b="1" dirty="0"/>
              <a:t>более трех </a:t>
            </a:r>
            <a:r>
              <a:rPr lang="ru-RU" sz="5400" dirty="0"/>
              <a:t>ударов.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0.jpg"/>
          <p:cNvPicPr>
            <a:picLocks noChangeAspect="1"/>
          </p:cNvPicPr>
          <p:nvPr/>
        </p:nvPicPr>
        <p:blipFill>
          <a:blip r:embed="rId2" cstate="print">
            <a:lum bright="40000" contrast="-40000"/>
          </a:blip>
          <a:srcRect l="5691" t="4198" r="9365"/>
          <a:stretch>
            <a:fillRect/>
          </a:stretch>
        </p:blipFill>
        <p:spPr>
          <a:xfrm>
            <a:off x="0" y="0"/>
            <a:ext cx="9144000" cy="6858000"/>
          </a:xfrm>
          <a:prstGeom prst="rect">
            <a:avLst/>
          </a:prstGeom>
        </p:spPr>
      </p:pic>
      <p:sp>
        <p:nvSpPr>
          <p:cNvPr id="3" name="Содержимое 2"/>
          <p:cNvSpPr>
            <a:spLocks noGrp="1"/>
          </p:cNvSpPr>
          <p:nvPr>
            <p:ph idx="1"/>
          </p:nvPr>
        </p:nvSpPr>
        <p:spPr>
          <a:xfrm>
            <a:off x="179512" y="548680"/>
            <a:ext cx="8712968" cy="5760640"/>
          </a:xfrm>
        </p:spPr>
        <p:txBody>
          <a:bodyPr>
            <a:normAutofit/>
          </a:bodyPr>
          <a:lstStyle/>
          <a:p>
            <a:pPr>
              <a:buNone/>
            </a:pPr>
            <a:r>
              <a:rPr lang="ru-RU" b="1" dirty="0" smtClean="0"/>
              <a:t>7. На разминке вы видите, что лошадь хромает. Ваши действия.</a:t>
            </a:r>
          </a:p>
          <a:p>
            <a:pPr>
              <a:buNone/>
            </a:pPr>
            <a:endParaRPr lang="ru-RU" dirty="0" smtClean="0"/>
          </a:p>
          <a:p>
            <a:pPr>
              <a:buNone/>
            </a:pPr>
            <a:r>
              <a:rPr lang="ru-RU" dirty="0" smtClean="0"/>
              <a:t>Попрошу остановиться и не продолжать </a:t>
            </a:r>
            <a:r>
              <a:rPr lang="ru-RU" dirty="0" smtClean="0"/>
              <a:t>тренировку/разминку и сообщу шеф-стюарду и </a:t>
            </a:r>
            <a:r>
              <a:rPr lang="ru-RU" dirty="0" err="1" smtClean="0"/>
              <a:t>ветделегату</a:t>
            </a:r>
            <a:r>
              <a:rPr lang="ru-RU" dirty="0" smtClean="0"/>
              <a:t>, они принимают решение о допуске к старту, а во время выступления сообщу шеф-стюарду, но решение об исключении в соревновании по выездке принимает старший судья на букве С. </a:t>
            </a:r>
            <a:endParaRPr lang="ru-RU" dirty="0" smtClean="0"/>
          </a:p>
          <a:p>
            <a:pPr>
              <a:buNone/>
            </a:pPr>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07.jpg"/>
          <p:cNvPicPr>
            <a:picLocks noChangeAspect="1"/>
          </p:cNvPicPr>
          <p:nvPr/>
        </p:nvPicPr>
        <p:blipFill>
          <a:blip r:embed="rId2" cstate="print">
            <a:lum bright="30000" contrast="-40000"/>
          </a:blip>
          <a:srcRect t="3329" b="2882"/>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Вариант 1</a:t>
            </a:r>
            <a:endParaRPr lang="ru-RU" dirty="0"/>
          </a:p>
        </p:txBody>
      </p:sp>
      <p:sp>
        <p:nvSpPr>
          <p:cNvPr id="3" name="Содержимое 2"/>
          <p:cNvSpPr>
            <a:spLocks noGrp="1"/>
          </p:cNvSpPr>
          <p:nvPr>
            <p:ph idx="1"/>
          </p:nvPr>
        </p:nvSpPr>
        <p:spPr>
          <a:xfrm>
            <a:off x="457200" y="1166018"/>
            <a:ext cx="8229600" cy="4525963"/>
          </a:xfrm>
        </p:spPr>
        <p:txBody>
          <a:bodyPr>
            <a:normAutofit fontScale="92500" lnSpcReduction="10000"/>
          </a:bodyPr>
          <a:lstStyle/>
          <a:p>
            <a:pPr marL="514350" indent="-514350">
              <a:buAutoNum type="arabicPeriod"/>
            </a:pPr>
            <a:r>
              <a:rPr lang="ru-RU" b="1" dirty="0" smtClean="0"/>
              <a:t>Цель выездки: </a:t>
            </a:r>
          </a:p>
          <a:p>
            <a:pPr>
              <a:buNone/>
            </a:pPr>
            <a:r>
              <a:rPr lang="ru-RU" dirty="0"/>
              <a:t>Целью выездки является гармоничное развитие физических возможностей и способностей лошади.</a:t>
            </a:r>
          </a:p>
          <a:p>
            <a:pPr>
              <a:buNone/>
            </a:pPr>
            <a:r>
              <a:rPr lang="ru-RU" dirty="0"/>
              <a:t>В результате выездки лошадь становится спокойной, уступчивой, гибкой и эластичной, раскрепощенной и послушной, и в то же время доверчивой, внимательной и энергичной, что позволяет достичь полного взаимопонимания между всадником и его лошадью.</a:t>
            </a:r>
          </a:p>
          <a:p>
            <a:pPr marL="514350" indent="-514350">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41.jpg"/>
          <p:cNvPicPr>
            <a:picLocks noChangeAspect="1"/>
          </p:cNvPicPr>
          <p:nvPr/>
        </p:nvPicPr>
        <p:blipFill>
          <a:blip r:embed="rId2" cstate="print">
            <a:lum bright="40000" contrast="-40000"/>
          </a:blip>
          <a:srcRect l="4503" r="7613"/>
          <a:stretch>
            <a:fillRect/>
          </a:stretch>
        </p:blipFill>
        <p:spPr>
          <a:xfrm>
            <a:off x="0" y="0"/>
            <a:ext cx="9144000" cy="6942174"/>
          </a:xfrm>
          <a:prstGeom prst="rect">
            <a:avLst/>
          </a:prstGeom>
        </p:spPr>
      </p:pic>
      <p:sp>
        <p:nvSpPr>
          <p:cNvPr id="3" name="Содержимое 2"/>
          <p:cNvSpPr>
            <a:spLocks noGrp="1"/>
          </p:cNvSpPr>
          <p:nvPr>
            <p:ph idx="1"/>
          </p:nvPr>
        </p:nvSpPr>
        <p:spPr>
          <a:xfrm>
            <a:off x="457200" y="404664"/>
            <a:ext cx="8229600" cy="6336704"/>
          </a:xfrm>
        </p:spPr>
        <p:txBody>
          <a:bodyPr>
            <a:normAutofit/>
          </a:bodyPr>
          <a:lstStyle/>
          <a:p>
            <a:pPr>
              <a:buNone/>
            </a:pPr>
            <a:r>
              <a:rPr lang="ru-RU" b="1" dirty="0" smtClean="0"/>
              <a:t>8. Вы выпускающий. Всадник выезжает вокруг боевого поля с хлыстом. Ваши действия. </a:t>
            </a:r>
          </a:p>
          <a:p>
            <a:pPr>
              <a:buNone/>
            </a:pPr>
            <a:r>
              <a:rPr lang="ru-RU" dirty="0" smtClean="0"/>
              <a:t>Конкур </a:t>
            </a:r>
            <a:r>
              <a:rPr lang="ru-RU" dirty="0" smtClean="0"/>
              <a:t>– измерю длину </a:t>
            </a:r>
            <a:r>
              <a:rPr lang="ru-RU" dirty="0" smtClean="0"/>
              <a:t>хлыста после выступления, </a:t>
            </a:r>
            <a:r>
              <a:rPr lang="ru-RU" dirty="0" smtClean="0"/>
              <a:t>и </a:t>
            </a:r>
            <a:r>
              <a:rPr lang="ru-RU" dirty="0" smtClean="0"/>
              <a:t>если его длина больше 75 см сообщаю шеф-стюарду и в ГСК.</a:t>
            </a:r>
            <a:endParaRPr lang="ru-RU" dirty="0" smtClean="0"/>
          </a:p>
          <a:p>
            <a:pPr>
              <a:buNone/>
            </a:pPr>
            <a:r>
              <a:rPr lang="ru-RU" dirty="0" smtClean="0"/>
              <a:t>Выездка – </a:t>
            </a:r>
            <a:r>
              <a:rPr lang="ru-RU" dirty="0" smtClean="0"/>
              <a:t>предупреждаю спортсмена о том, что он может быть оштрафован или снят во время выступления, </a:t>
            </a:r>
            <a:r>
              <a:rPr lang="ru-RU" dirty="0" smtClean="0"/>
              <a:t>т.к. хлысты разрешены только в манеже на </a:t>
            </a:r>
            <a:r>
              <a:rPr lang="ru-RU" dirty="0" smtClean="0"/>
              <a:t>тренировках и разминке.</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19.jpg"/>
          <p:cNvPicPr>
            <a:picLocks noChangeAspect="1"/>
          </p:cNvPicPr>
          <p:nvPr/>
        </p:nvPicPr>
        <p:blipFill>
          <a:blip r:embed="rId2" cstate="print">
            <a:lum bright="40000" contrast="-40000"/>
          </a:blip>
          <a:srcRect l="8021" r="3458"/>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04664"/>
            <a:ext cx="8229600" cy="6264696"/>
          </a:xfrm>
        </p:spPr>
        <p:txBody>
          <a:bodyPr>
            <a:normAutofit/>
          </a:bodyPr>
          <a:lstStyle/>
          <a:p>
            <a:pPr>
              <a:buNone/>
            </a:pPr>
            <a:r>
              <a:rPr lang="ru-RU" b="1" dirty="0" smtClean="0"/>
              <a:t>9. На разминке вы видите чрезмерное сгибание лошади. Ваши действия.</a:t>
            </a:r>
          </a:p>
          <a:p>
            <a:pPr>
              <a:buNone/>
            </a:pPr>
            <a:endParaRPr lang="ru-RU" dirty="0" smtClean="0"/>
          </a:p>
          <a:p>
            <a:pPr>
              <a:buNone/>
            </a:pPr>
            <a:r>
              <a:rPr lang="ru-RU" dirty="0" smtClean="0"/>
              <a:t>В </a:t>
            </a:r>
            <a:r>
              <a:rPr lang="ru-RU" dirty="0" smtClean="0"/>
              <a:t>случае незначительного проступка, необходимо сделать замечание в ненавязчивой, но твердой форме. </a:t>
            </a:r>
            <a:endParaRPr lang="ru-RU" dirty="0" smtClean="0"/>
          </a:p>
          <a:p>
            <a:pPr>
              <a:buNone/>
            </a:pPr>
            <a:r>
              <a:rPr lang="ru-RU" dirty="0" smtClean="0"/>
              <a:t>В </a:t>
            </a:r>
            <a:r>
              <a:rPr lang="ru-RU" dirty="0" smtClean="0"/>
              <a:t>случае серьезного нарушения или повторения мелких проступков, необходимы более официальные действия: </a:t>
            </a:r>
            <a:r>
              <a:rPr lang="ru-RU" dirty="0" smtClean="0"/>
              <a:t>предупредить шеф-стюарда, составить </a:t>
            </a:r>
            <a:r>
              <a:rPr lang="ru-RU" dirty="0" smtClean="0"/>
              <a:t>отчет техническому делегату/ вынести предупреждение (желтую карточку).</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2107" t="3861" r="1716" b="3499"/>
          <a:stretch/>
        </p:blipFill>
        <p:spPr>
          <a:xfrm>
            <a:off x="539552" y="1340768"/>
            <a:ext cx="7756635" cy="4824249"/>
          </a:xfrm>
          <a:prstGeom prst="rect">
            <a:avLst/>
          </a:prstGeom>
        </p:spPr>
      </p:pic>
      <p:sp>
        <p:nvSpPr>
          <p:cNvPr id="3" name="Содержимое 2"/>
          <p:cNvSpPr>
            <a:spLocks noGrp="1"/>
          </p:cNvSpPr>
          <p:nvPr>
            <p:ph idx="1"/>
          </p:nvPr>
        </p:nvSpPr>
        <p:spPr>
          <a:xfrm>
            <a:off x="457200" y="404664"/>
            <a:ext cx="8229600" cy="6453336"/>
          </a:xfrm>
        </p:spPr>
        <p:txBody>
          <a:bodyPr>
            <a:normAutofit lnSpcReduction="10000"/>
          </a:bodyPr>
          <a:lstStyle/>
          <a:p>
            <a:pPr>
              <a:buNone/>
            </a:pPr>
            <a:r>
              <a:rPr lang="ru-RU" b="1" dirty="0" smtClean="0"/>
              <a:t>10. Где должны находиться стюарды во время выводки?</a:t>
            </a:r>
          </a:p>
          <a:p>
            <a:pPr>
              <a:buNone/>
            </a:pPr>
            <a:endParaRPr lang="ru-RU" dirty="0" smtClean="0"/>
          </a:p>
          <a:p>
            <a:pPr>
              <a:buNone/>
            </a:pPr>
            <a:endParaRPr lang="ru-RU" dirty="0"/>
          </a:p>
          <a:p>
            <a:pPr>
              <a:buNone/>
            </a:pPr>
            <a:endParaRPr lang="ru-RU" dirty="0" smtClean="0"/>
          </a:p>
          <a:p>
            <a:pPr>
              <a:buNone/>
            </a:pPr>
            <a:endParaRPr lang="ru-RU" dirty="0"/>
          </a:p>
          <a:p>
            <a:pPr>
              <a:buNone/>
            </a:pPr>
            <a:endParaRPr lang="ru-RU" dirty="0" smtClean="0"/>
          </a:p>
          <a:p>
            <a:pPr>
              <a:buNone/>
            </a:pPr>
            <a:endParaRPr lang="ru-RU" dirty="0"/>
          </a:p>
          <a:p>
            <a:pPr>
              <a:buNone/>
            </a:pPr>
            <a:r>
              <a:rPr lang="ru-RU" dirty="0" smtClean="0"/>
              <a:t>П</a:t>
            </a:r>
            <a:r>
              <a:rPr lang="ru-RU" dirty="0" smtClean="0">
                <a:solidFill>
                  <a:srgbClr val="002060"/>
                </a:solidFill>
              </a:rPr>
              <a:t>ри </a:t>
            </a:r>
            <a:r>
              <a:rPr lang="ru-RU" dirty="0" err="1" smtClean="0">
                <a:solidFill>
                  <a:srgbClr val="002060"/>
                </a:solidFill>
              </a:rPr>
              <a:t>участниках:</a:t>
            </a:r>
            <a:r>
              <a:rPr lang="ru-RU" dirty="0" err="1" smtClean="0">
                <a:solidFill>
                  <a:srgbClr val="002060"/>
                </a:solidFill>
              </a:rPr>
              <a:t>На</a:t>
            </a:r>
            <a:r>
              <a:rPr lang="ru-RU" dirty="0" smtClean="0">
                <a:solidFill>
                  <a:srgbClr val="002060"/>
                </a:solidFill>
              </a:rPr>
              <a:t> конюшне. </a:t>
            </a:r>
          </a:p>
          <a:p>
            <a:pPr>
              <a:buNone/>
            </a:pPr>
            <a:r>
              <a:rPr lang="ru-RU" dirty="0" smtClean="0">
                <a:solidFill>
                  <a:srgbClr val="002060"/>
                </a:solidFill>
              </a:rPr>
              <a:t>На протяжении всего пути к месту выводки</a:t>
            </a:r>
          </a:p>
          <a:p>
            <a:pPr>
              <a:buNone/>
            </a:pPr>
            <a:r>
              <a:rPr lang="ru-RU" dirty="0" smtClean="0">
                <a:solidFill>
                  <a:srgbClr val="002060"/>
                </a:solidFill>
              </a:rPr>
              <a:t>На </a:t>
            </a:r>
            <a:r>
              <a:rPr lang="ru-RU" dirty="0" smtClean="0">
                <a:solidFill>
                  <a:srgbClr val="002060"/>
                </a:solidFill>
              </a:rPr>
              <a:t>поле для выводки вместе с судейской коллегией и ветеринаром.</a:t>
            </a:r>
            <a:endParaRPr lang="ru-RU"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84.jpg"/>
          <p:cNvPicPr>
            <a:picLocks noChangeAspect="1"/>
          </p:cNvPicPr>
          <p:nvPr/>
        </p:nvPicPr>
        <p:blipFill>
          <a:blip r:embed="rId2" cstate="print">
            <a:lum bright="20000" contrast="-40000"/>
          </a:blip>
          <a:srcRect t="10956" b="4761"/>
          <a:stretch>
            <a:fillRect/>
          </a:stretch>
        </p:blipFill>
        <p:spPr>
          <a:xfrm>
            <a:off x="0" y="0"/>
            <a:ext cx="9144000" cy="6858000"/>
          </a:xfrm>
          <a:prstGeom prst="rect">
            <a:avLst/>
          </a:prstGeom>
        </p:spPr>
      </p:pic>
      <p:sp>
        <p:nvSpPr>
          <p:cNvPr id="5" name="Содержимое 2"/>
          <p:cNvSpPr>
            <a:spLocks noGrp="1"/>
          </p:cNvSpPr>
          <p:nvPr>
            <p:ph idx="1"/>
          </p:nvPr>
        </p:nvSpPr>
        <p:spPr>
          <a:xfrm>
            <a:off x="107504" y="332656"/>
            <a:ext cx="8784976" cy="5793507"/>
          </a:xfrm>
        </p:spPr>
        <p:txBody>
          <a:bodyPr>
            <a:normAutofit/>
          </a:bodyPr>
          <a:lstStyle/>
          <a:p>
            <a:pPr>
              <a:buNone/>
            </a:pPr>
            <a:r>
              <a:rPr lang="ru-RU" b="1" dirty="0" smtClean="0"/>
              <a:t>11. Всадник тренируется со скользящими поводьями, вы просите его снять их, он не реагирует. Каковы ваши действия?</a:t>
            </a:r>
          </a:p>
          <a:p>
            <a:pPr>
              <a:buNone/>
            </a:pPr>
            <a:endParaRPr lang="ru-RU" dirty="0" smtClean="0"/>
          </a:p>
          <a:p>
            <a:pPr>
              <a:buNone/>
            </a:pPr>
            <a:endParaRPr lang="ru-RU" dirty="0"/>
          </a:p>
          <a:p>
            <a:pPr>
              <a:buNone/>
            </a:pPr>
            <a:endParaRPr lang="ru-RU" dirty="0" smtClean="0"/>
          </a:p>
          <a:p>
            <a:pPr>
              <a:buNone/>
            </a:pPr>
            <a:r>
              <a:rPr lang="ru-RU" sz="3600" dirty="0" smtClean="0"/>
              <a:t>Нужно </a:t>
            </a:r>
            <a:r>
              <a:rPr lang="ru-RU" sz="3600" dirty="0" smtClean="0"/>
              <a:t>предупредить его и тренера или представителя команды о возможном исключении всадника</a:t>
            </a:r>
            <a:r>
              <a:rPr lang="ru-RU" sz="3600" dirty="0" smtClean="0"/>
              <a:t>, </a:t>
            </a:r>
            <a:r>
              <a:rPr lang="ru-RU" sz="3600" dirty="0" smtClean="0"/>
              <a:t>показать </a:t>
            </a:r>
            <a:r>
              <a:rPr lang="ru-RU" sz="3600" dirty="0" smtClean="0"/>
              <a:t>желтую карточку, </a:t>
            </a:r>
            <a:r>
              <a:rPr lang="ru-RU" sz="3600" dirty="0" smtClean="0"/>
              <a:t>сообщить шеф-стюарду и в ГСК </a:t>
            </a:r>
            <a:endParaRPr lang="ru-RU" sz="3600" dirty="0"/>
          </a:p>
        </p:txBody>
      </p:sp>
    </p:spTree>
    <p:extLst>
      <p:ext uri="{BB962C8B-B14F-4D97-AF65-F5344CB8AC3E}">
        <p14:creationId xmlns:p14="http://schemas.microsoft.com/office/powerpoint/2010/main" val="2679914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73.jpg"/>
          <p:cNvPicPr>
            <a:picLocks noChangeAspect="1"/>
          </p:cNvPicPr>
          <p:nvPr/>
        </p:nvPicPr>
        <p:blipFill>
          <a:blip r:embed="rId2" cstate="print">
            <a:lum bright="30000" contrast="-40000"/>
          </a:blip>
          <a:srcRect t="9964" b="13386"/>
          <a:stretch>
            <a:fillRect/>
          </a:stretch>
        </p:blipFill>
        <p:spPr>
          <a:xfrm>
            <a:off x="0" y="0"/>
            <a:ext cx="9144000" cy="6858000"/>
          </a:xfrm>
          <a:prstGeom prst="rect">
            <a:avLst/>
          </a:prstGeom>
        </p:spPr>
      </p:pic>
      <p:sp>
        <p:nvSpPr>
          <p:cNvPr id="3" name="Содержимое 2"/>
          <p:cNvSpPr>
            <a:spLocks noGrp="1"/>
          </p:cNvSpPr>
          <p:nvPr>
            <p:ph idx="1"/>
          </p:nvPr>
        </p:nvSpPr>
        <p:spPr>
          <a:xfrm>
            <a:off x="457200" y="3068960"/>
            <a:ext cx="8229600" cy="3528392"/>
          </a:xfrm>
        </p:spPr>
        <p:txBody>
          <a:bodyPr>
            <a:normAutofit/>
          </a:bodyPr>
          <a:lstStyle/>
          <a:p>
            <a:pPr algn="ctr">
              <a:buNone/>
            </a:pPr>
            <a:r>
              <a:rPr lang="ru-RU" b="1" u="sng" dirty="0" smtClean="0"/>
              <a:t>ТРИ ФУНКЦИИ СТЮАРДИНГА:</a:t>
            </a:r>
          </a:p>
          <a:p>
            <a:pPr algn="ctr">
              <a:buNone/>
            </a:pPr>
            <a:r>
              <a:rPr lang="ru-RU" b="1" dirty="0" smtClean="0"/>
              <a:t>ПРЕДУПРЕЖДАТЬ – </a:t>
            </a:r>
          </a:p>
          <a:p>
            <a:pPr algn="ctr">
              <a:buNone/>
            </a:pPr>
            <a:r>
              <a:rPr lang="ru-RU" b="1" dirty="0" smtClean="0"/>
              <a:t>ПОМОГАТЬ – </a:t>
            </a:r>
          </a:p>
          <a:p>
            <a:pPr algn="ctr">
              <a:buNone/>
            </a:pPr>
            <a:r>
              <a:rPr lang="ru-RU" b="1" dirty="0" smtClean="0"/>
              <a:t>ПРЕДОТВРАЩАТЬ </a:t>
            </a:r>
            <a:endParaRPr lang="ru-RU" b="1" dirty="0"/>
          </a:p>
          <a:p>
            <a:pPr algn="ctr">
              <a:buNone/>
            </a:pPr>
            <a:endParaRPr lang="ru-RU" b="1" dirty="0" smtClean="0"/>
          </a:p>
          <a:p>
            <a:pPr algn="ctr">
              <a:buNone/>
            </a:pPr>
            <a:r>
              <a:rPr lang="ru-RU" b="1"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15.jpg"/>
          <p:cNvPicPr>
            <a:picLocks noChangeAspect="1"/>
          </p:cNvPicPr>
          <p:nvPr/>
        </p:nvPicPr>
        <p:blipFill>
          <a:blip r:embed="rId2" cstate="print">
            <a:lum bright="40000" contrast="-40000"/>
          </a:blip>
          <a:srcRect l="7324" r="4155"/>
          <a:stretch>
            <a:fillRect/>
          </a:stretch>
        </p:blipFill>
        <p:spPr>
          <a:xfrm>
            <a:off x="0" y="0"/>
            <a:ext cx="9144000" cy="6858000"/>
          </a:xfrm>
          <a:prstGeom prst="rect">
            <a:avLst/>
          </a:prstGeom>
        </p:spPr>
      </p:pic>
      <p:sp>
        <p:nvSpPr>
          <p:cNvPr id="3" name="Содержимое 2"/>
          <p:cNvSpPr>
            <a:spLocks noGrp="1"/>
          </p:cNvSpPr>
          <p:nvPr>
            <p:ph idx="1"/>
          </p:nvPr>
        </p:nvSpPr>
        <p:spPr>
          <a:xfrm>
            <a:off x="457200" y="116632"/>
            <a:ext cx="8229600" cy="6264696"/>
          </a:xfrm>
        </p:spPr>
        <p:txBody>
          <a:bodyPr>
            <a:normAutofit fontScale="92500" lnSpcReduction="10000"/>
          </a:bodyPr>
          <a:lstStyle/>
          <a:p>
            <a:pPr>
              <a:buNone/>
            </a:pPr>
            <a:r>
              <a:rPr lang="ru-RU" sz="4000" b="1" dirty="0" smtClean="0"/>
              <a:t>2. Шкала подготовки спортивной лошади</a:t>
            </a:r>
            <a:r>
              <a:rPr lang="ru-RU" sz="4000" b="1" dirty="0" smtClean="0"/>
              <a:t>:</a:t>
            </a:r>
            <a:endParaRPr lang="ru-RU" dirty="0" smtClean="0"/>
          </a:p>
          <a:p>
            <a:pPr marL="514350" indent="-514350">
              <a:buAutoNum type="arabicPeriod"/>
            </a:pPr>
            <a:endParaRPr lang="ru-RU" dirty="0"/>
          </a:p>
          <a:p>
            <a:pPr marL="514350" indent="-514350">
              <a:buAutoNum type="arabicPeriod"/>
            </a:pPr>
            <a:r>
              <a:rPr lang="ru-RU" sz="4400" dirty="0" smtClean="0"/>
              <a:t>Ритм</a:t>
            </a:r>
          </a:p>
          <a:p>
            <a:pPr marL="514350" indent="-514350">
              <a:buAutoNum type="arabicPeriod"/>
            </a:pPr>
            <a:r>
              <a:rPr lang="ru-RU" sz="4400" dirty="0" smtClean="0"/>
              <a:t>Раскрепощенность</a:t>
            </a:r>
          </a:p>
          <a:p>
            <a:pPr marL="514350" indent="-514350">
              <a:buAutoNum type="arabicPeriod"/>
            </a:pPr>
            <a:r>
              <a:rPr lang="ru-RU" sz="4400" dirty="0" smtClean="0"/>
              <a:t>Контакт</a:t>
            </a:r>
          </a:p>
          <a:p>
            <a:pPr marL="514350" indent="-514350">
              <a:buAutoNum type="arabicPeriod"/>
            </a:pPr>
            <a:r>
              <a:rPr lang="ru-RU" sz="4400" dirty="0" smtClean="0"/>
              <a:t>Импульс</a:t>
            </a:r>
          </a:p>
          <a:p>
            <a:pPr marL="514350" indent="-514350">
              <a:buAutoNum type="arabicPeriod"/>
            </a:pPr>
            <a:r>
              <a:rPr lang="ru-RU" sz="4400" dirty="0" smtClean="0"/>
              <a:t>Прямолинейность/сгибание</a:t>
            </a:r>
          </a:p>
          <a:p>
            <a:pPr marL="514350" indent="-514350">
              <a:buAutoNum type="arabicPeriod"/>
            </a:pPr>
            <a:r>
              <a:rPr lang="ru-RU" sz="4400" dirty="0" smtClean="0"/>
              <a:t>Сбор</a:t>
            </a:r>
            <a:endParaRPr lang="ru-RU"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870.jpg"/>
          <p:cNvPicPr>
            <a:picLocks noChangeAspect="1"/>
          </p:cNvPicPr>
          <p:nvPr/>
        </p:nvPicPr>
        <p:blipFill>
          <a:blip r:embed="rId2" cstate="print">
            <a:lum bright="40000" contrast="-40000"/>
          </a:blip>
          <a:srcRect t="14547" b="10074"/>
          <a:stretch>
            <a:fillRect/>
          </a:stretch>
        </p:blipFill>
        <p:spPr>
          <a:xfrm>
            <a:off x="0" y="0"/>
            <a:ext cx="9144000" cy="6858000"/>
          </a:xfrm>
          <a:prstGeom prst="rect">
            <a:avLst/>
          </a:prstGeom>
        </p:spPr>
      </p:pic>
      <p:sp>
        <p:nvSpPr>
          <p:cNvPr id="3" name="Содержимое 2"/>
          <p:cNvSpPr>
            <a:spLocks noGrp="1"/>
          </p:cNvSpPr>
          <p:nvPr>
            <p:ph idx="1"/>
          </p:nvPr>
        </p:nvSpPr>
        <p:spPr>
          <a:xfrm>
            <a:off x="457200" y="260648"/>
            <a:ext cx="8229600" cy="5865515"/>
          </a:xfrm>
        </p:spPr>
        <p:txBody>
          <a:bodyPr>
            <a:normAutofit fontScale="92500"/>
          </a:bodyPr>
          <a:lstStyle/>
          <a:p>
            <a:pPr>
              <a:buNone/>
            </a:pPr>
            <a:r>
              <a:rPr lang="ru-RU" b="1" dirty="0" smtClean="0"/>
              <a:t>3. Что такое </a:t>
            </a:r>
            <a:r>
              <a:rPr lang="ru-RU" b="1" dirty="0" err="1" smtClean="0"/>
              <a:t>стюардинг</a:t>
            </a:r>
            <a:r>
              <a:rPr lang="ru-RU" b="1" dirty="0" smtClean="0"/>
              <a:t>?</a:t>
            </a:r>
          </a:p>
          <a:p>
            <a:pPr>
              <a:buNone/>
            </a:pPr>
            <a:r>
              <a:rPr lang="ru-RU" b="1" dirty="0" smtClean="0"/>
              <a:t>Стюардинг</a:t>
            </a:r>
            <a:r>
              <a:rPr lang="ru-RU" dirty="0" smtClean="0"/>
              <a:t> </a:t>
            </a:r>
            <a:r>
              <a:rPr lang="ru-RU" dirty="0"/>
              <a:t>– это организованная служба контроля, обеспечиваемая группой обученных людей, назначенных для наблюдения за надлежащим обращением с лошадьми во время соревнований. </a:t>
            </a:r>
            <a:r>
              <a:rPr lang="ru-RU" b="1" dirty="0"/>
              <a:t>Целью стюардинга </a:t>
            </a:r>
            <a:r>
              <a:rPr lang="ru-RU" dirty="0"/>
              <a:t>является защита благополучия животных и гарантия возможности ведения честной спортивной борьбы для всех участ­ников; помощь организационному комитету в успешном проведении соревнования в соответствии с правилами и </a:t>
            </a:r>
            <a:r>
              <a:rPr lang="ru-RU" dirty="0" smtClean="0"/>
              <a:t>регламентами FEI.</a:t>
            </a:r>
            <a:endParaRPr lang="ru-RU"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jpg"/>
          <p:cNvPicPr>
            <a:picLocks noChangeAspect="1"/>
          </p:cNvPicPr>
          <p:nvPr/>
        </p:nvPicPr>
        <p:blipFill>
          <a:blip r:embed="rId2" cstate="print">
            <a:lum bright="40000" contrast="-40000"/>
          </a:blip>
          <a:srcRect l="5960" r="5078"/>
          <a:stretch>
            <a:fillRect/>
          </a:stretch>
        </p:blipFill>
        <p:spPr>
          <a:xfrm>
            <a:off x="0" y="0"/>
            <a:ext cx="9144000" cy="6858000"/>
          </a:xfrm>
          <a:prstGeom prst="rect">
            <a:avLst/>
          </a:prstGeom>
        </p:spPr>
      </p:pic>
      <p:sp>
        <p:nvSpPr>
          <p:cNvPr id="3" name="Содержимое 2"/>
          <p:cNvSpPr>
            <a:spLocks noGrp="1"/>
          </p:cNvSpPr>
          <p:nvPr>
            <p:ph idx="1"/>
          </p:nvPr>
        </p:nvSpPr>
        <p:spPr>
          <a:xfrm>
            <a:off x="457200" y="332656"/>
            <a:ext cx="8229600" cy="5793507"/>
          </a:xfrm>
        </p:spPr>
        <p:txBody>
          <a:bodyPr/>
          <a:lstStyle/>
          <a:p>
            <a:pPr>
              <a:buNone/>
            </a:pPr>
            <a:r>
              <a:rPr lang="ru-RU" b="1" dirty="0" smtClean="0"/>
              <a:t>4. Каким образом стюард может идентифицировать лошадь?</a:t>
            </a:r>
          </a:p>
          <a:p>
            <a:pPr>
              <a:buNone/>
            </a:pPr>
            <a:endParaRPr lang="ru-RU" b="1" dirty="0"/>
          </a:p>
          <a:p>
            <a:pPr>
              <a:buNone/>
            </a:pPr>
            <a:r>
              <a:rPr lang="ru-RU" dirty="0" smtClean="0"/>
              <a:t>По идентификационному номеру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11.jpg"/>
          <p:cNvPicPr>
            <a:picLocks noChangeAspect="1"/>
          </p:cNvPicPr>
          <p:nvPr/>
        </p:nvPicPr>
        <p:blipFill>
          <a:blip r:embed="rId2" cstate="print">
            <a:lum bright="10000" contrast="-40000"/>
          </a:blip>
          <a:srcRect l="5960" r="5078"/>
          <a:stretch>
            <a:fillRect/>
          </a:stretch>
        </p:blipFill>
        <p:spPr>
          <a:xfrm>
            <a:off x="0" y="0"/>
            <a:ext cx="9144000" cy="6858000"/>
          </a:xfrm>
          <a:prstGeom prst="rect">
            <a:avLst/>
          </a:prstGeom>
        </p:spPr>
      </p:pic>
      <p:sp>
        <p:nvSpPr>
          <p:cNvPr id="3" name="Содержимое 2"/>
          <p:cNvSpPr>
            <a:spLocks noGrp="1"/>
          </p:cNvSpPr>
          <p:nvPr>
            <p:ph idx="1"/>
          </p:nvPr>
        </p:nvSpPr>
        <p:spPr>
          <a:xfrm>
            <a:off x="457200" y="332656"/>
            <a:ext cx="8229600" cy="6120680"/>
          </a:xfrm>
        </p:spPr>
        <p:txBody>
          <a:bodyPr>
            <a:normAutofit fontScale="92500"/>
          </a:bodyPr>
          <a:lstStyle/>
          <a:p>
            <a:pPr>
              <a:buNone/>
            </a:pPr>
            <a:r>
              <a:rPr lang="ru-RU" b="1" dirty="0" smtClean="0"/>
              <a:t>5. Назовите 5 примеров жестокого обращения с лошадью.</a:t>
            </a:r>
          </a:p>
          <a:p>
            <a:pPr>
              <a:buFontTx/>
              <a:buChar char="-"/>
            </a:pPr>
            <a:r>
              <a:rPr lang="ru-RU" dirty="0" smtClean="0"/>
              <a:t>чрезмерное применение рук/ног и/или хлыста;</a:t>
            </a:r>
          </a:p>
          <a:p>
            <a:pPr>
              <a:buFontTx/>
              <a:buChar char="-"/>
            </a:pPr>
            <a:r>
              <a:rPr lang="ru-RU" dirty="0" smtClean="0"/>
              <a:t>подвергание лошади воздействию электрошока; </a:t>
            </a:r>
          </a:p>
          <a:p>
            <a:pPr>
              <a:buFontTx/>
              <a:buChar char="-"/>
            </a:pPr>
            <a:r>
              <a:rPr lang="ru-RU" dirty="0" smtClean="0"/>
              <a:t>чрезмерное или продолжительное воздействие тренировками или движением; </a:t>
            </a:r>
          </a:p>
          <a:p>
            <a:pPr>
              <a:buFontTx/>
              <a:buChar char="-"/>
            </a:pPr>
            <a:r>
              <a:rPr lang="ru-RU" dirty="0" smtClean="0"/>
              <a:t>выступление на истощенной, хромой, больной лошади; </a:t>
            </a:r>
          </a:p>
          <a:p>
            <a:pPr>
              <a:buFontTx/>
              <a:buChar char="-"/>
            </a:pPr>
            <a:r>
              <a:rPr lang="ru-RU" dirty="0" smtClean="0"/>
              <a:t>оставление лошади без приемлемого питания, питья или движения;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56.jpg"/>
          <p:cNvPicPr>
            <a:picLocks noChangeAspect="1"/>
          </p:cNvPicPr>
          <p:nvPr/>
        </p:nvPicPr>
        <p:blipFill>
          <a:blip r:embed="rId2" cstate="print">
            <a:lum bright="30000" contrast="-40000"/>
          </a:blip>
          <a:srcRect l="5931" r="5536"/>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04664"/>
            <a:ext cx="8229600" cy="6192688"/>
          </a:xfrm>
        </p:spPr>
        <p:txBody>
          <a:bodyPr/>
          <a:lstStyle/>
          <a:p>
            <a:pPr>
              <a:buNone/>
            </a:pPr>
            <a:r>
              <a:rPr lang="ru-RU" dirty="0" smtClean="0"/>
              <a:t>6. Допустимая длина хлыста (пони, лошади). Каким образом измерять?</a:t>
            </a:r>
          </a:p>
          <a:p>
            <a:pPr>
              <a:buNone/>
            </a:pPr>
            <a:endParaRPr lang="ru-RU" dirty="0"/>
          </a:p>
          <a:p>
            <a:pPr>
              <a:buNone/>
            </a:pPr>
            <a:r>
              <a:rPr lang="ru-RU" dirty="0" smtClean="0"/>
              <a:t>Длина хлыста – 75 см на лошадях и пони </a:t>
            </a:r>
            <a:r>
              <a:rPr lang="ru-RU" dirty="0" smtClean="0"/>
              <a:t>(В СОРЕВНОВАНИЯХ ПО КОНКУРУ)</a:t>
            </a:r>
          </a:p>
          <a:p>
            <a:pPr>
              <a:buNone/>
            </a:pPr>
            <a:r>
              <a:rPr lang="ru-RU" dirty="0"/>
              <a:t>Длина хлыста – </a:t>
            </a:r>
            <a:r>
              <a:rPr lang="ru-RU" dirty="0" smtClean="0"/>
              <a:t>120 </a:t>
            </a:r>
            <a:r>
              <a:rPr lang="ru-RU" dirty="0"/>
              <a:t>см на лошадях и </a:t>
            </a:r>
            <a:r>
              <a:rPr lang="ru-RU" dirty="0" smtClean="0"/>
              <a:t>100 см пони (ВЫЕЗДКА только на ТРЕНИРОВКЕ И РАЗМИНКЕ)</a:t>
            </a:r>
          </a:p>
          <a:p>
            <a:pPr>
              <a:buNone/>
            </a:pPr>
            <a:r>
              <a:rPr lang="ru-RU" dirty="0" smtClean="0"/>
              <a:t>Рулеткой от начала до кончика хлыста</a:t>
            </a:r>
            <a:endParaRPr lang="ru-RU" dirty="0"/>
          </a:p>
          <a:p>
            <a:pPr>
              <a:buNone/>
            </a:pPr>
            <a:endParaRPr lang="ru-RU" dirty="0"/>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832648"/>
          </a:xfrm>
        </p:spPr>
        <p:txBody>
          <a:bodyPr>
            <a:normAutofit lnSpcReduction="10000"/>
          </a:bodyPr>
          <a:lstStyle/>
          <a:p>
            <a:pPr>
              <a:buNone/>
            </a:pPr>
            <a:r>
              <a:rPr lang="ru-RU" dirty="0" smtClean="0"/>
              <a:t>7. Вы стюард на разминке, всадник, стартующий через 20 минут на разминку не выехал. Ваши действия</a:t>
            </a:r>
            <a:r>
              <a:rPr lang="ru-RU" dirty="0" smtClean="0"/>
              <a:t>.</a:t>
            </a:r>
          </a:p>
          <a:p>
            <a:pPr>
              <a:buNone/>
            </a:pPr>
            <a:r>
              <a:rPr lang="ru-RU" dirty="0" smtClean="0"/>
              <a:t>    </a:t>
            </a:r>
            <a:r>
              <a:rPr lang="ru-RU" sz="3600" dirty="0" smtClean="0"/>
              <a:t>Всадник имеет право стартовать без разминки, можно по рации поинтересоваться у стюардов на конюшни и тренировочных полях, а за 3 минуты до его выступления нужно предупредить выпускающего на старт стюарда или шеф-стюарда об отсутствии всадника.</a:t>
            </a: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71.jpg"/>
          <p:cNvPicPr>
            <a:picLocks noChangeAspect="1"/>
          </p:cNvPicPr>
          <p:nvPr/>
        </p:nvPicPr>
        <p:blipFill>
          <a:blip r:embed="rId2" cstate="print">
            <a:lum bright="20000" contrast="-40000"/>
          </a:blip>
          <a:srcRect l="5272" r="5545"/>
          <a:stretch>
            <a:fillRect/>
          </a:stretch>
        </p:blipFill>
        <p:spPr>
          <a:xfrm>
            <a:off x="0" y="0"/>
            <a:ext cx="9144000" cy="6858000"/>
          </a:xfrm>
          <a:prstGeom prst="rect">
            <a:avLst/>
          </a:prstGeom>
        </p:spPr>
      </p:pic>
      <p:sp>
        <p:nvSpPr>
          <p:cNvPr id="3" name="Содержимое 2"/>
          <p:cNvSpPr>
            <a:spLocks noGrp="1"/>
          </p:cNvSpPr>
          <p:nvPr>
            <p:ph idx="1"/>
          </p:nvPr>
        </p:nvSpPr>
        <p:spPr>
          <a:xfrm>
            <a:off x="457200" y="404664"/>
            <a:ext cx="8229600" cy="5976664"/>
          </a:xfrm>
        </p:spPr>
        <p:txBody>
          <a:bodyPr>
            <a:normAutofit fontScale="92500" lnSpcReduction="20000"/>
          </a:bodyPr>
          <a:lstStyle/>
          <a:p>
            <a:pPr>
              <a:buNone/>
            </a:pPr>
            <a:r>
              <a:rPr lang="ru-RU" sz="2800" b="1" dirty="0" smtClean="0"/>
              <a:t>8. Опишите процедуру выводки. </a:t>
            </a:r>
            <a:endParaRPr lang="ru-RU" sz="2800" b="1" dirty="0"/>
          </a:p>
          <a:p>
            <a:pPr>
              <a:buNone/>
            </a:pPr>
            <a:r>
              <a:rPr lang="ru-RU" sz="2800" dirty="0" smtClean="0"/>
              <a:t>Ветеринарный делегат сличает приметы лошади по паспорту,  </a:t>
            </a:r>
            <a:r>
              <a:rPr lang="ru-RU" sz="2800" dirty="0" smtClean="0"/>
              <a:t>может произвести беглый осмотр лошади, например, пальпацию конечности или другой части тела, но он не должен выполнять другие клинические тесты (например, тесты на сгибание или движение лошади по кругу). После осмотра на месте лошадь проводится немного шагом и затем показывается на рыси на свободном поводу. Ветеринар наблюдает за аллюром лошади в центре дорожки. Перед поворотом направо лошадь переводится в шаг, после чего вновь движется рысью в обратном направлении. Приняв во внимание мнение официального ветеринара FEI, комиссия по выводке дает окончательное решение, допустить, не допустить лошадь к соревнованиям, или отправить ее на повторную выводку.</a:t>
            </a:r>
            <a:endParaRPr lang="ru-RU" sz="28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1324</Words>
  <Application>Microsoft Office PowerPoint</Application>
  <PresentationFormat>Экран (4:3)</PresentationFormat>
  <Paragraphs>109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Семинар  для стюардов </vt:lpstr>
      <vt:lpstr>Вариант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ПОВТОРИМ: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Вопросы к семинару для стюардов (1 и 2 вариант)</dc:title>
  <dc:creator>мастер</dc:creator>
  <cp:lastModifiedBy>Admin</cp:lastModifiedBy>
  <cp:revision>26</cp:revision>
  <dcterms:created xsi:type="dcterms:W3CDTF">2016-03-31T20:14:36Z</dcterms:created>
  <dcterms:modified xsi:type="dcterms:W3CDTF">2016-04-03T05:17:10Z</dcterms:modified>
</cp:coreProperties>
</file>