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59" r:id="rId3"/>
    <p:sldId id="257" r:id="rId4"/>
    <p:sldId id="258"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6" autoAdjust="0"/>
    <p:restoredTop sz="86400" autoAdjust="0"/>
  </p:normalViewPr>
  <p:slideViewPr>
    <p:cSldViewPr>
      <p:cViewPr varScale="1">
        <p:scale>
          <a:sx n="117" d="100"/>
          <a:sy n="117" d="100"/>
        </p:scale>
        <p:origin x="-153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B03DC9D-195C-4542-86E2-6ECA4E63C512}" type="datetimeFigureOut">
              <a:rPr lang="ru-RU" smtClean="0"/>
              <a:t>18.10.2015</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76E67EE-AC69-4947-BBD8-AF7EC3DDA798}"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03DC9D-195C-4542-86E2-6ECA4E63C512}" type="datetimeFigureOut">
              <a:rPr lang="ru-RU" smtClean="0"/>
              <a:t>18.10.2015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03DC9D-195C-4542-86E2-6ECA4E63C512}" type="datetimeFigureOut">
              <a:rPr lang="ru-RU" smtClean="0"/>
              <a:t>18.10.2015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03DC9D-195C-4542-86E2-6ECA4E63C512}" type="datetimeFigureOut">
              <a:rPr lang="ru-RU" smtClean="0"/>
              <a:t>18.10.2015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B03DC9D-195C-4542-86E2-6ECA4E63C512}" type="datetimeFigureOut">
              <a:rPr lang="ru-RU" smtClean="0"/>
              <a:t>18.10.2015</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E67EE-AC69-4947-BBD8-AF7EC3DDA798}"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03DC9D-195C-4542-86E2-6ECA4E63C512}" type="datetimeFigureOut">
              <a:rPr lang="ru-RU" smtClean="0"/>
              <a:t>18.10.2015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03DC9D-195C-4542-86E2-6ECA4E63C512}" type="datetimeFigureOut">
              <a:rPr lang="ru-RU" smtClean="0"/>
              <a:t>18.10.2015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B03DC9D-195C-4542-86E2-6ECA4E63C512}" type="datetimeFigureOut">
              <a:rPr lang="ru-RU" smtClean="0"/>
              <a:t>18.10.2015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B03DC9D-195C-4542-86E2-6ECA4E63C512}" type="datetimeFigureOut">
              <a:rPr lang="ru-RU" smtClean="0"/>
              <a:t>18.10.2015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6E67EE-AC69-4947-BBD8-AF7EC3DDA79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03DC9D-195C-4542-86E2-6ECA4E63C512}" type="datetimeFigureOut">
              <a:rPr lang="ru-RU" smtClean="0"/>
              <a:t>18.10.2015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6E67EE-AC69-4947-BBD8-AF7EC3DDA798}"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8B03DC9D-195C-4542-86E2-6ECA4E63C512}" type="datetimeFigureOut">
              <a:rPr lang="ru-RU" smtClean="0"/>
              <a:t>18.10.2015</a:t>
            </a:fld>
            <a:endParaRPr lang="ru-RU"/>
          </a:p>
        </p:txBody>
      </p:sp>
      <p:sp>
        <p:nvSpPr>
          <p:cNvPr id="7" name="Slide Number Placeholder 6"/>
          <p:cNvSpPr>
            <a:spLocks noGrp="1"/>
          </p:cNvSpPr>
          <p:nvPr>
            <p:ph type="sldNum" sz="quarter" idx="12"/>
          </p:nvPr>
        </p:nvSpPr>
        <p:spPr/>
        <p:txBody>
          <a:bodyPr/>
          <a:lstStyle/>
          <a:p>
            <a:fld id="{C76E67EE-AC69-4947-BBD8-AF7EC3DDA798}"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B03DC9D-195C-4542-86E2-6ECA4E63C512}" type="datetimeFigureOut">
              <a:rPr lang="ru-RU" smtClean="0"/>
              <a:t>18.10.2015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76E67EE-AC69-4947-BBD8-AF7EC3DDA798}"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Лошадь Пржевальского</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480720" cy="432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47864" y="6165304"/>
            <a:ext cx="2412840" cy="369332"/>
          </a:xfrm>
          <a:prstGeom prst="rect">
            <a:avLst/>
          </a:prstGeom>
          <a:noFill/>
        </p:spPr>
        <p:txBody>
          <a:bodyPr wrap="none" rtlCol="0">
            <a:spAutoFit/>
          </a:bodyPr>
          <a:lstStyle/>
          <a:p>
            <a:r>
              <a:rPr lang="ru-RU" dirty="0" smtClean="0"/>
              <a:t>Виктория Таперова</a:t>
            </a:r>
            <a:endParaRPr lang="ru-RU" dirty="0"/>
          </a:p>
        </p:txBody>
      </p:sp>
    </p:spTree>
    <p:extLst>
      <p:ext uri="{BB962C8B-B14F-4D97-AF65-F5344CB8AC3E}">
        <p14:creationId xmlns:p14="http://schemas.microsoft.com/office/powerpoint/2010/main" val="230200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описание</a:t>
            </a:r>
            <a:endParaRPr lang="ru-RU" dirty="0"/>
          </a:p>
        </p:txBody>
      </p:sp>
      <p:sp>
        <p:nvSpPr>
          <p:cNvPr id="3" name="Прямоугольник 2"/>
          <p:cNvSpPr/>
          <p:nvPr/>
        </p:nvSpPr>
        <p:spPr>
          <a:xfrm>
            <a:off x="395536" y="1700808"/>
            <a:ext cx="7992888" cy="2246769"/>
          </a:xfrm>
          <a:prstGeom prst="rect">
            <a:avLst/>
          </a:prstGeom>
        </p:spPr>
        <p:txBody>
          <a:bodyPr wrap="square">
            <a:spAutoFit/>
          </a:bodyPr>
          <a:lstStyle/>
          <a:p>
            <a:r>
              <a:rPr lang="ru-RU" sz="1400" dirty="0" smtClean="0"/>
              <a:t>Длина тела лошади Пржевальского достигает 200 см, в холке среднем 130 см. Вес достигает 300 — 350 кг. У лошади Пржевальского крупная и массивная голова, по бокам которой располагаются большие тёмные глаза, обеспечивая хороший обзор. Уши очень чувствительны и подвижны, благодаря чему у лошади Пржевальского прекрасный слух. Широкие ноздри дают прекрасное обоняние. Грива короткая чёрная и жесткая, чёлка отсутствует. Круп не очень массивный. Грудь и </a:t>
            </a:r>
            <a:r>
              <a:rPr lang="ru-RU" sz="1400" dirty="0" err="1" smtClean="0"/>
              <a:t>озадок</a:t>
            </a:r>
            <a:r>
              <a:rPr lang="ru-RU" sz="1400" dirty="0" smtClean="0"/>
              <a:t> шире. Ноги у лошади короткие, но выносливые и крепкие. Хвост всегда черный и густой, свисает почти до земли. Окрас животного золотисто-коричневый. Брюхо и морда — гораздо светлее, почти белые. А грива, </a:t>
            </a:r>
            <a:r>
              <a:rPr lang="ru-RU" sz="1400" dirty="0" err="1" smtClean="0"/>
              <a:t>околокопытные</a:t>
            </a:r>
            <a:r>
              <a:rPr lang="ru-RU" sz="1400" dirty="0" smtClean="0"/>
              <a:t> части и хвост неизменно чёрные. Вдоль спины тянется полоска из чёрных волосков.</a:t>
            </a:r>
            <a:endParaRPr lang="ru-RU"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7072"/>
            <a:ext cx="4160526" cy="21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30827"/>
            <a:ext cx="3124408" cy="204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894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400" dirty="0"/>
              <a:t>О</a:t>
            </a:r>
            <a:r>
              <a:rPr lang="ru-RU" sz="2400" dirty="0" smtClean="0"/>
              <a:t>браз жизни.</a:t>
            </a:r>
            <a:endParaRPr lang="ru-RU" sz="2400" dirty="0"/>
          </a:p>
        </p:txBody>
      </p:sp>
      <p:sp>
        <p:nvSpPr>
          <p:cNvPr id="5" name="Прямоугольник 4"/>
          <p:cNvSpPr/>
          <p:nvPr/>
        </p:nvSpPr>
        <p:spPr>
          <a:xfrm>
            <a:off x="1475656" y="1700808"/>
            <a:ext cx="6264696" cy="4401205"/>
          </a:xfrm>
          <a:prstGeom prst="rect">
            <a:avLst/>
          </a:prstGeom>
        </p:spPr>
        <p:txBody>
          <a:bodyPr wrap="square">
            <a:spAutoFit/>
          </a:bodyPr>
          <a:lstStyle/>
          <a:p>
            <a:pPr lvl="0" algn="ctr">
              <a:spcBef>
                <a:spcPct val="0"/>
              </a:spcBef>
            </a:pPr>
            <a:r>
              <a:rPr lang="ru-RU" sz="1400" cap="all" dirty="0">
                <a:solidFill>
                  <a:srgbClr val="93A299">
                    <a:lumMod val="75000"/>
                  </a:srgbClr>
                </a:solidFill>
                <a:latin typeface="Book Antiqua"/>
                <a:ea typeface="+mj-ea"/>
                <a:cs typeface="+mj-cs"/>
              </a:rPr>
              <a:t>Лошади Пржевальского ведут стадный образ жизни. Они формируют небольшие стада из нескольких кобыл и жеребят; во главе стада стоит сильный взрослый </a:t>
            </a:r>
            <a:r>
              <a:rPr lang="ru-RU" sz="1400" cap="all" dirty="0" smtClean="0">
                <a:solidFill>
                  <a:srgbClr val="93A299">
                    <a:lumMod val="75000"/>
                  </a:srgbClr>
                </a:solidFill>
                <a:latin typeface="Book Antiqua"/>
                <a:ea typeface="+mj-ea"/>
                <a:cs typeface="+mj-cs"/>
              </a:rPr>
              <a:t>жеребец. </a:t>
            </a:r>
            <a:r>
              <a:rPr lang="ru-RU" sz="1400" cap="all" dirty="0">
                <a:solidFill>
                  <a:srgbClr val="93A299">
                    <a:lumMod val="75000"/>
                  </a:srgbClr>
                </a:solidFill>
                <a:latin typeface="Book Antiqua"/>
                <a:ea typeface="+mj-ea"/>
                <a:cs typeface="+mj-cs"/>
              </a:rPr>
              <a:t>Власть вожака абсолютна: только он выбирает места для водопоя или кормёжки, направление пути и пр. Встречаются также "холостяцкие группы", состоящие из молодых </a:t>
            </a:r>
            <a:r>
              <a:rPr lang="ru-RU" sz="1400" cap="all" dirty="0" smtClean="0">
                <a:solidFill>
                  <a:srgbClr val="93A299">
                    <a:lumMod val="75000"/>
                  </a:srgbClr>
                </a:solidFill>
                <a:latin typeface="Book Antiqua"/>
                <a:ea typeface="+mj-ea"/>
                <a:cs typeface="+mj-cs"/>
              </a:rPr>
              <a:t>жеребцов. </a:t>
            </a:r>
            <a:r>
              <a:rPr lang="ru-RU" sz="1400" cap="all" dirty="0">
                <a:solidFill>
                  <a:srgbClr val="93A299">
                    <a:lumMod val="75000"/>
                  </a:srgbClr>
                </a:solidFill>
                <a:latin typeface="Book Antiqua"/>
                <a:ea typeface="+mj-ea"/>
                <a:cs typeface="+mj-cs"/>
              </a:rPr>
              <a:t>Пасутся лошади большую часть дня, но предпочитают вечерние сумерки или утро. Днем они отдыхают, стараясь выбрать место на возвышении для лучшего обзора окрестностей, поскольку представители этого вида отличаются хорошим зрением, нюхом и слухом. Во время отдыха кобылы обычно дремлют стоя, а жеребец оглядывает окрестности, чтобы как можно раньше заметить возможную опасность и предупредить остальных тревожным сигналом. На время сна лошади собираются в круг головами внутрь; внутрь круга помещают жеребят, для их безопасности. Если хищник попробует напасть на стадо, то его встретят сильные удары задних копыт.</a:t>
            </a:r>
            <a:endParaRPr lang="ru-RU" sz="1400" cap="all" dirty="0">
              <a:solidFill>
                <a:srgbClr val="93A299">
                  <a:lumMod val="75000"/>
                </a:srgbClr>
              </a:solidFill>
              <a:latin typeface="Book Antiqua"/>
              <a:ea typeface="+mj-ea"/>
              <a:cs typeface="+mj-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36296" y="332656"/>
            <a:ext cx="1588071" cy="114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Юля\AppData\Local\Microsoft\Windows\Temporary Internet Files\Content.IE5\U1FTHU2Z\horses-16192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1984"/>
            <a:ext cx="2327920" cy="11639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Юля\AppData\Local\Microsoft\Windows\Temporary Internet Files\Content.IE5\KNGFYBS9\black-chess-knight-2536-lar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5536" y="5549514"/>
            <a:ext cx="1008112" cy="110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9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373216"/>
            <a:ext cx="21294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Юля\AppData\Local\Microsoft\Windows\Temporary Internet Files\Content.IE5\Z0U6LSUI\horses_coloring_page-389x5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01" y="310860"/>
            <a:ext cx="896627" cy="12677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В природе</a:t>
            </a:r>
            <a:endParaRPr lang="ru-RU" dirty="0"/>
          </a:p>
        </p:txBody>
      </p:sp>
      <p:sp>
        <p:nvSpPr>
          <p:cNvPr id="3" name="Прямоугольник 2"/>
          <p:cNvSpPr/>
          <p:nvPr/>
        </p:nvSpPr>
        <p:spPr>
          <a:xfrm>
            <a:off x="350818" y="1608429"/>
            <a:ext cx="6750496" cy="2031325"/>
          </a:xfrm>
          <a:prstGeom prst="rect">
            <a:avLst/>
          </a:prstGeom>
        </p:spPr>
        <p:txBody>
          <a:bodyPr wrap="square">
            <a:spAutoFit/>
          </a:bodyPr>
          <a:lstStyle/>
          <a:p>
            <a:r>
              <a:rPr lang="ru-RU" sz="1400" dirty="0" smtClean="0"/>
              <a:t>В мире насчитывается около двух тысяч особей, и вся эта популяция происходит от нескольких животных, отловленных в начале XX века в </a:t>
            </a:r>
            <a:r>
              <a:rPr lang="ru-RU" sz="1400" dirty="0" err="1" smtClean="0"/>
              <a:t>Джунгарии</a:t>
            </a:r>
            <a:r>
              <a:rPr lang="ru-RU" sz="1400" dirty="0" smtClean="0"/>
              <a:t>. Потомки тех лошадей уже на протяжении многих поколений разводятся в неволе, в зоопарках и заповедниках мира. Племенную книгу лошадей Пржевальского ведет Пражский зоопарк. В СССР большое поголовье лошадей Пржевальского содержалось в </a:t>
            </a:r>
            <a:r>
              <a:rPr lang="ru-RU" sz="1400" dirty="0" err="1" smtClean="0"/>
              <a:t>Аскании</a:t>
            </a:r>
            <a:r>
              <a:rPr lang="ru-RU" sz="1400" dirty="0" smtClean="0"/>
              <a:t>-Нова (Украина). До революции именно владелец </a:t>
            </a:r>
            <a:r>
              <a:rPr lang="ru-RU" sz="1400" dirty="0" err="1" smtClean="0"/>
              <a:t>Аскании</a:t>
            </a:r>
            <a:r>
              <a:rPr lang="ru-RU" sz="1400" dirty="0" smtClean="0"/>
              <a:t>-Нова Ф. Э. Фальц-</a:t>
            </a:r>
            <a:r>
              <a:rPr lang="ru-RU" sz="1400" dirty="0" err="1" smtClean="0"/>
              <a:t>Фейн</a:t>
            </a:r>
            <a:r>
              <a:rPr lang="ru-RU" sz="1400" dirty="0" smtClean="0"/>
              <a:t> был организатором экспедиций по поимке лошадей Пржевальского в </a:t>
            </a:r>
            <a:r>
              <a:rPr lang="ru-RU" sz="1400" dirty="0" err="1" smtClean="0"/>
              <a:t>Джунгарии</a:t>
            </a:r>
            <a:r>
              <a:rPr lang="ru-RU" sz="1400" dirty="0" smtClean="0"/>
              <a:t>.</a:t>
            </a:r>
            <a:endParaRPr lang="ru-RU" sz="1400" dirty="0"/>
          </a:p>
        </p:txBody>
      </p:sp>
      <p:sp>
        <p:nvSpPr>
          <p:cNvPr id="4" name="Прямоугольник 3"/>
          <p:cNvSpPr/>
          <p:nvPr/>
        </p:nvSpPr>
        <p:spPr>
          <a:xfrm>
            <a:off x="353051" y="3933056"/>
            <a:ext cx="6858000" cy="2246769"/>
          </a:xfrm>
          <a:prstGeom prst="rect">
            <a:avLst/>
          </a:prstGeom>
        </p:spPr>
        <p:txBody>
          <a:bodyPr wrap="square">
            <a:spAutoFit/>
          </a:bodyPr>
          <a:lstStyle/>
          <a:p>
            <a:r>
              <a:rPr lang="ru-RU" sz="1400" dirty="0" smtClean="0"/>
              <a:t>В начале 1990-х несколько лошадей в качестве эксперимента были выпущены в украинскую зону отчуждения Чернобыльской АЭС, где они стали активно размножаться[1]. Сейчас там их стало около ста особей, 3 табуна.</a:t>
            </a:r>
          </a:p>
          <a:p>
            <a:endParaRPr lang="ru-RU" sz="1400" dirty="0" smtClean="0"/>
          </a:p>
          <a:p>
            <a:r>
              <a:rPr lang="ru-RU" sz="1400" dirty="0" smtClean="0"/>
              <a:t>Ранее эти дикие лошади были широко распространены в </a:t>
            </a:r>
            <a:r>
              <a:rPr lang="ru-RU" sz="1400" dirty="0" err="1" smtClean="0"/>
              <a:t>лесостепях</a:t>
            </a:r>
            <a:r>
              <a:rPr lang="ru-RU" sz="1400" dirty="0" smtClean="0"/>
              <a:t>, степях и полупустынях Европы, степях и отчасти </a:t>
            </a:r>
            <a:r>
              <a:rPr lang="ru-RU" sz="1400" dirty="0" err="1" smtClean="0"/>
              <a:t>лесостепях</a:t>
            </a:r>
            <a:r>
              <a:rPr lang="ru-RU" sz="1400" dirty="0" smtClean="0"/>
              <a:t> Казахстана и юга Западной Сибири к востоку до Барабинской и </a:t>
            </a:r>
            <a:r>
              <a:rPr lang="ru-RU" sz="1400" dirty="0" err="1" smtClean="0"/>
              <a:t>предалтайской</a:t>
            </a:r>
            <a:r>
              <a:rPr lang="ru-RU" sz="1400" dirty="0" smtClean="0"/>
              <a:t> степей, </a:t>
            </a:r>
            <a:r>
              <a:rPr lang="ru-RU" sz="1400" dirty="0" err="1" smtClean="0"/>
              <a:t>Салаирского</a:t>
            </a:r>
            <a:r>
              <a:rPr lang="ru-RU" sz="1400" dirty="0" smtClean="0"/>
              <a:t> кряжа и озера Зайсан, кроме того, имелся участок обитания в Забайкалье.</a:t>
            </a:r>
            <a:endParaRPr lang="ru-RU" sz="1400" dirty="0"/>
          </a:p>
        </p:txBody>
      </p:sp>
      <p:pic>
        <p:nvPicPr>
          <p:cNvPr id="3080" name="Picture 8" descr="C:\Users\Юля\AppData\Local\Microsoft\Windows\Temporary Internet Files\Content.IE5\99H1GC6O\silhouette-two-rearing-horses-horse-face-to-face-white-background-438548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292" y="505475"/>
            <a:ext cx="1224136" cy="97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67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108</TotalTime>
  <Words>460</Words>
  <Application>Microsoft Office PowerPoint</Application>
  <PresentationFormat>Экран (4:3)</PresentationFormat>
  <Paragraphs>11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Аптека</vt:lpstr>
      <vt:lpstr>Лошадь Пржевальского</vt:lpstr>
      <vt:lpstr>описание</vt:lpstr>
      <vt:lpstr>Образ жизни.</vt:lpstr>
      <vt:lpstr>В природе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Лошадь Пржевальского.</dc:title>
  <dc:creator>Юля</dc:creator>
  <cp:lastModifiedBy>Юля</cp:lastModifiedBy>
  <cp:revision>5</cp:revision>
  <dcterms:created xsi:type="dcterms:W3CDTF">2015-10-18T07:04:08Z</dcterms:created>
  <dcterms:modified xsi:type="dcterms:W3CDTF">2015-10-18T08:52:11Z</dcterms:modified>
</cp:coreProperties>
</file>