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89" r:id="rId3"/>
    <p:sldId id="291" r:id="rId4"/>
    <p:sldId id="298" r:id="rId5"/>
    <p:sldId id="275" r:id="rId6"/>
    <p:sldId id="290" r:id="rId7"/>
    <p:sldId id="274" r:id="rId8"/>
    <p:sldId id="293" r:id="rId9"/>
    <p:sldId id="294" r:id="rId10"/>
    <p:sldId id="292" r:id="rId11"/>
    <p:sldId id="295" r:id="rId12"/>
    <p:sldId id="302" r:id="rId13"/>
    <p:sldId id="296" r:id="rId14"/>
    <p:sldId id="297" r:id="rId15"/>
    <p:sldId id="311" r:id="rId16"/>
    <p:sldId id="312" r:id="rId17"/>
    <p:sldId id="313" r:id="rId18"/>
    <p:sldId id="314" r:id="rId19"/>
    <p:sldId id="315" r:id="rId20"/>
    <p:sldId id="316" r:id="rId21"/>
    <p:sldId id="317" r:id="rId22"/>
    <p:sldId id="287" r:id="rId23"/>
    <p:sldId id="304" r:id="rId24"/>
    <p:sldId id="305" r:id="rId25"/>
    <p:sldId id="306" r:id="rId26"/>
    <p:sldId id="299" r:id="rId27"/>
    <p:sldId id="300" r:id="rId28"/>
    <p:sldId id="301" r:id="rId29"/>
    <p:sldId id="307" r:id="rId30"/>
    <p:sldId id="308" r:id="rId31"/>
    <p:sldId id="309" r:id="rId32"/>
    <p:sldId id="310" r:id="rId33"/>
    <p:sldId id="285" r:id="rId34"/>
    <p:sldId id="286" r:id="rId35"/>
    <p:sldId id="28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D2FF6B5-6ADB-492F-98A4-2D16AC0AD976}" type="datetimeFigureOut">
              <a:rPr lang="ru-RU" smtClean="0"/>
              <a:t>13.03.2016</a:t>
            </a:fld>
            <a:endParaRPr lang="ru-RU"/>
          </a:p>
        </p:txBody>
      </p:sp>
      <p:sp>
        <p:nvSpPr>
          <p:cNvPr id="8" name="Slide Number Placeholder 7"/>
          <p:cNvSpPr>
            <a:spLocks noGrp="1"/>
          </p:cNvSpPr>
          <p:nvPr>
            <p:ph type="sldNum" sz="quarter" idx="11"/>
          </p:nvPr>
        </p:nvSpPr>
        <p:spPr/>
        <p:txBody>
          <a:bodyPr/>
          <a:lstStyle/>
          <a:p>
            <a:fld id="{E83FCA79-B82A-4D82-87F4-F3DDF58564B8}"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2FF6B5-6ADB-492F-98A4-2D16AC0AD976}"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2FF6B5-6ADB-492F-98A4-2D16AC0AD976}"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D2FF6B5-6ADB-492F-98A4-2D16AC0AD976}"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2FF6B5-6ADB-492F-98A4-2D16AC0AD976}"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3FCA79-B82A-4D82-87F4-F3DDF58564B8}"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7D2FF6B5-6ADB-492F-98A4-2D16AC0AD976}" type="datetimeFigureOut">
              <a:rPr lang="ru-RU" smtClean="0"/>
              <a:t>13.03.2016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3FCA79-B82A-4D82-87F4-F3DDF58564B8}"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D2FF6B5-6ADB-492F-98A4-2D16AC0AD976}" type="datetimeFigureOut">
              <a:rPr lang="ru-RU" smtClean="0"/>
              <a:t>13.03.2016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83FCA79-B82A-4D82-87F4-F3DDF58564B8}"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D2FF6B5-6ADB-492F-98A4-2D16AC0AD976}" type="datetimeFigureOut">
              <a:rPr lang="ru-RU" smtClean="0"/>
              <a:t>13.03.2016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F6B5-6ADB-492F-98A4-2D16AC0AD976}" type="datetimeFigureOut">
              <a:rPr lang="ru-RU" smtClean="0"/>
              <a:t>13.03.2016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2FF6B5-6ADB-492F-98A4-2D16AC0AD976}" type="datetimeFigureOut">
              <a:rPr lang="ru-RU" smtClean="0"/>
              <a:t>13.03.2016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2FF6B5-6ADB-492F-98A4-2D16AC0AD976}" type="datetimeFigureOut">
              <a:rPr lang="ru-RU" smtClean="0"/>
              <a:t>13.03.2016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3FCA79-B82A-4D82-87F4-F3DDF58564B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D2FF6B5-6ADB-492F-98A4-2D16AC0AD976}" type="datetimeFigureOut">
              <a:rPr lang="ru-RU" smtClean="0"/>
              <a:t>13.03.2016</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83FCA79-B82A-4D82-87F4-F3DDF58564B8}"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goldmustang.ru/magazine/konevodstvo/579.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186" y="1052736"/>
            <a:ext cx="6337668" cy="42341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18" y="849247"/>
            <a:ext cx="3571875" cy="5753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178063" y="-203174"/>
            <a:ext cx="8712968" cy="1107117"/>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2000" dirty="0" smtClean="0"/>
              <a:t>ГБОУДО МОСКОВСКИЙ ДЕТСКО-ЮНОШЕСКИЙ ЦЕНТР ЭКОЛОГИИ, КРАЕВЕДЕНИЯ И ТУРИЗМА</a:t>
            </a:r>
          </a:p>
        </p:txBody>
      </p:sp>
      <p:sp>
        <p:nvSpPr>
          <p:cNvPr id="9" name="Заголовок 1"/>
          <p:cNvSpPr txBox="1">
            <a:spLocks/>
          </p:cNvSpPr>
          <p:nvPr/>
        </p:nvSpPr>
        <p:spPr>
          <a:xfrm>
            <a:off x="178063" y="2364026"/>
            <a:ext cx="7553516" cy="8057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ru-RU" dirty="0" smtClean="0">
                <a:solidFill>
                  <a:srgbClr val="FF0000"/>
                </a:solidFill>
              </a:rPr>
              <a:t>ОТМЕТИНЫ, </a:t>
            </a:r>
            <a:r>
              <a:rPr lang="ru-RU" dirty="0" smtClean="0">
                <a:solidFill>
                  <a:srgbClr val="FF0000"/>
                </a:solidFill>
              </a:rPr>
              <a:t>ПРИМЕТЫ</a:t>
            </a:r>
          </a:p>
          <a:p>
            <a:pPr algn="l"/>
            <a:r>
              <a:rPr lang="ru-RU" dirty="0" smtClean="0">
                <a:solidFill>
                  <a:srgbClr val="FF0000"/>
                </a:solidFill>
              </a:rPr>
              <a:t>и промеры</a:t>
            </a:r>
            <a:endParaRPr lang="ru-RU" dirty="0">
              <a:solidFill>
                <a:srgbClr val="FF0000"/>
              </a:solidFill>
            </a:endParaRPr>
          </a:p>
        </p:txBody>
      </p:sp>
      <p:sp>
        <p:nvSpPr>
          <p:cNvPr id="11" name="Заголовок 1"/>
          <p:cNvSpPr txBox="1">
            <a:spLocks/>
          </p:cNvSpPr>
          <p:nvPr/>
        </p:nvSpPr>
        <p:spPr>
          <a:xfrm>
            <a:off x="3851994" y="5138083"/>
            <a:ext cx="5041450" cy="1526987"/>
          </a:xfrm>
          <a:prstGeom prst="rect">
            <a:avLst/>
          </a:prstGeom>
        </p:spPr>
        <p:txBody>
          <a:bodyPr vert="horz" anchor="b">
            <a:normAutofit fontScale="925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ru-RU" sz="1600" dirty="0" smtClean="0">
                <a:solidFill>
                  <a:schemeClr val="accent2">
                    <a:lumMod val="75000"/>
                  </a:schemeClr>
                </a:solidFill>
              </a:rPr>
              <a:t>СОСТАВИТЕЛЬ:</a:t>
            </a:r>
          </a:p>
          <a:p>
            <a:pPr algn="l"/>
            <a:r>
              <a:rPr lang="ru-RU" sz="3200" dirty="0" smtClean="0">
                <a:solidFill>
                  <a:schemeClr val="accent2">
                    <a:lumMod val="75000"/>
                  </a:schemeClr>
                </a:solidFill>
              </a:rPr>
              <a:t>БЕГЛОВА</a:t>
            </a:r>
            <a:endParaRPr lang="ru-RU" sz="3200" dirty="0">
              <a:solidFill>
                <a:schemeClr val="accent2">
                  <a:lumMod val="75000"/>
                </a:schemeClr>
              </a:solidFill>
            </a:endParaRPr>
          </a:p>
          <a:p>
            <a:pPr algn="l"/>
            <a:r>
              <a:rPr lang="ru-RU" sz="3200" dirty="0" smtClean="0">
                <a:solidFill>
                  <a:schemeClr val="accent2">
                    <a:lumMod val="75000"/>
                  </a:schemeClr>
                </a:solidFill>
              </a:rPr>
              <a:t>СВЕТЛАНА ВЛАДИМИРОВНА</a:t>
            </a:r>
            <a:endParaRPr lang="ru-RU" sz="3200" dirty="0">
              <a:solidFill>
                <a:schemeClr val="accent2">
                  <a:lumMod val="75000"/>
                </a:schemeClr>
              </a:solidFill>
            </a:endParaRPr>
          </a:p>
        </p:txBody>
      </p:sp>
    </p:spTree>
    <p:extLst>
      <p:ext uri="{BB962C8B-B14F-4D97-AF65-F5344CB8AC3E}">
        <p14:creationId xmlns:p14="http://schemas.microsoft.com/office/powerpoint/2010/main" val="276146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s9430.vk.me/u17872339/110335943/x_50695fb2.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51657" y="116632"/>
            <a:ext cx="6120680" cy="46058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 y="116632"/>
            <a:ext cx="9144001" cy="6463308"/>
          </a:xfrm>
          <a:prstGeom prst="rect">
            <a:avLst/>
          </a:prstGeom>
        </p:spPr>
        <p:txBody>
          <a:bodyPr wrap="square">
            <a:spAutoFit/>
          </a:bodyPr>
          <a:lstStyle/>
          <a:p>
            <a:r>
              <a:rPr lang="ru-RU" dirty="0" smtClean="0"/>
              <a:t>1. по </a:t>
            </a:r>
            <a:r>
              <a:rPr lang="ru-RU" dirty="0"/>
              <a:t>венчику;</a:t>
            </a:r>
            <a:br>
              <a:rPr lang="ru-RU" dirty="0"/>
            </a:br>
            <a:r>
              <a:rPr lang="ru-RU" dirty="0"/>
              <a:t>2. в две трети </a:t>
            </a:r>
            <a:r>
              <a:rPr lang="ru-RU" dirty="0" err="1"/>
              <a:t>пута</a:t>
            </a:r>
            <a:r>
              <a:rPr lang="ru-RU" dirty="0"/>
              <a:t> (бабки) с копытом;</a:t>
            </a:r>
            <a:br>
              <a:rPr lang="ru-RU" dirty="0"/>
            </a:br>
            <a:r>
              <a:rPr lang="ru-RU" dirty="0"/>
              <a:t>3. со щёткой;</a:t>
            </a:r>
            <a:br>
              <a:rPr lang="ru-RU" dirty="0"/>
            </a:br>
            <a:r>
              <a:rPr lang="ru-RU" dirty="0"/>
              <a:t>4. в </a:t>
            </a:r>
            <a:r>
              <a:rPr lang="ru-RU" dirty="0" err="1"/>
              <a:t>полпясти</a:t>
            </a:r>
            <a:r>
              <a:rPr lang="ru-RU" dirty="0"/>
              <a:t> (в </a:t>
            </a:r>
            <a:r>
              <a:rPr lang="ru-RU" dirty="0" err="1"/>
              <a:t>полплюсны</a:t>
            </a:r>
            <a:r>
              <a:rPr lang="ru-RU" dirty="0"/>
              <a:t>, </a:t>
            </a:r>
            <a:endParaRPr lang="ru-RU" dirty="0" smtClean="0"/>
          </a:p>
          <a:p>
            <a:r>
              <a:rPr lang="ru-RU" dirty="0" smtClean="0"/>
              <a:t>если </a:t>
            </a:r>
            <a:r>
              <a:rPr lang="ru-RU" dirty="0"/>
              <a:t>задняя) с копытом белая;</a:t>
            </a:r>
            <a:br>
              <a:rPr lang="ru-RU" dirty="0"/>
            </a:br>
            <a:r>
              <a:rPr lang="ru-RU" dirty="0"/>
              <a:t>5. в две трети пясти с двумя </a:t>
            </a:r>
            <a:endParaRPr lang="ru-RU" dirty="0" smtClean="0"/>
          </a:p>
          <a:p>
            <a:r>
              <a:rPr lang="ru-RU" dirty="0" smtClean="0"/>
              <a:t>мастными </a:t>
            </a:r>
            <a:r>
              <a:rPr lang="ru-RU" dirty="0"/>
              <a:t>пятнами </a:t>
            </a:r>
            <a:endParaRPr lang="ru-RU" dirty="0" smtClean="0"/>
          </a:p>
          <a:p>
            <a:r>
              <a:rPr lang="ru-RU" dirty="0" smtClean="0"/>
              <a:t>изнутри </a:t>
            </a:r>
            <a:r>
              <a:rPr lang="ru-RU" dirty="0"/>
              <a:t>(снаружи, спереди, сзади) на середине пясти и на путовом суставе;</a:t>
            </a:r>
            <a:br>
              <a:rPr lang="ru-RU" dirty="0"/>
            </a:br>
            <a:r>
              <a:rPr lang="ru-RU" dirty="0"/>
              <a:t>6. до запястного сустава </a:t>
            </a:r>
            <a:endParaRPr lang="ru-RU" dirty="0" smtClean="0"/>
          </a:p>
          <a:p>
            <a:r>
              <a:rPr lang="ru-RU" dirty="0" smtClean="0"/>
              <a:t>(</a:t>
            </a:r>
            <a:r>
              <a:rPr lang="ru-RU" dirty="0"/>
              <a:t>до скакательного, если задняя);</a:t>
            </a:r>
            <a:br>
              <a:rPr lang="ru-RU" dirty="0"/>
            </a:br>
            <a:r>
              <a:rPr lang="ru-RU" dirty="0"/>
              <a:t>7. выше запястного сустава бела, </a:t>
            </a:r>
            <a:endParaRPr lang="ru-RU" dirty="0" smtClean="0"/>
          </a:p>
          <a:p>
            <a:r>
              <a:rPr lang="ru-RU" dirty="0" smtClean="0"/>
              <a:t>на </a:t>
            </a:r>
            <a:r>
              <a:rPr lang="ru-RU" dirty="0"/>
              <a:t>венчике снаружи (изнутри, </a:t>
            </a:r>
            <a:endParaRPr lang="ru-RU" dirty="0" smtClean="0"/>
          </a:p>
          <a:p>
            <a:r>
              <a:rPr lang="ru-RU" dirty="0" smtClean="0"/>
              <a:t>спереди</a:t>
            </a:r>
            <a:r>
              <a:rPr lang="ru-RU" dirty="0"/>
              <a:t>, сзади) тёмное пятнышко </a:t>
            </a:r>
            <a:endParaRPr lang="ru-RU" dirty="0" smtClean="0"/>
          </a:p>
          <a:p>
            <a:r>
              <a:rPr lang="ru-RU" dirty="0" smtClean="0"/>
              <a:t>с </a:t>
            </a:r>
            <a:r>
              <a:rPr lang="ru-RU" dirty="0"/>
              <a:t>полосой на копыте;</a:t>
            </a:r>
            <a:br>
              <a:rPr lang="ru-RU" dirty="0"/>
            </a:br>
            <a:r>
              <a:rPr lang="ru-RU" dirty="0"/>
              <a:t>8. </a:t>
            </a:r>
            <a:r>
              <a:rPr lang="ru-RU" dirty="0" err="1"/>
              <a:t>путо</a:t>
            </a:r>
            <a:r>
              <a:rPr lang="ru-RU" dirty="0"/>
              <a:t> (бабка) белое с </a:t>
            </a:r>
            <a:endParaRPr lang="ru-RU" dirty="0" smtClean="0"/>
          </a:p>
          <a:p>
            <a:r>
              <a:rPr lang="ru-RU" dirty="0" smtClean="0"/>
              <a:t>большим </a:t>
            </a:r>
            <a:r>
              <a:rPr lang="ru-RU" dirty="0"/>
              <a:t>тёмным пятном под пяткой от венчика до щётки;</a:t>
            </a:r>
            <a:br>
              <a:rPr lang="ru-RU" dirty="0"/>
            </a:br>
            <a:r>
              <a:rPr lang="ru-RU" dirty="0"/>
              <a:t>9. белизна спереди по венчику;</a:t>
            </a:r>
            <a:br>
              <a:rPr lang="ru-RU" dirty="0"/>
            </a:br>
            <a:r>
              <a:rPr lang="ru-RU" dirty="0"/>
              <a:t>10. белое пятно снаружи от венчика в одну треть </a:t>
            </a:r>
            <a:r>
              <a:rPr lang="ru-RU" dirty="0" err="1"/>
              <a:t>пута</a:t>
            </a:r>
            <a:r>
              <a:rPr lang="ru-RU" dirty="0"/>
              <a:t> с полосой на копыте;</a:t>
            </a:r>
            <a:br>
              <a:rPr lang="ru-RU" dirty="0"/>
            </a:br>
            <a:r>
              <a:rPr lang="ru-RU" dirty="0"/>
              <a:t>11. спереди с путовым суставом, сзади на две трети пясти (плюсны, если задняя);</a:t>
            </a:r>
            <a:br>
              <a:rPr lang="ru-RU" dirty="0"/>
            </a:br>
            <a:r>
              <a:rPr lang="ru-RU" dirty="0"/>
              <a:t>12. </a:t>
            </a:r>
            <a:r>
              <a:rPr lang="ru-RU" dirty="0" err="1"/>
              <a:t>зеброидность</a:t>
            </a:r>
            <a:r>
              <a:rPr lang="ru-RU" dirty="0"/>
              <a:t> (возможно: </a:t>
            </a:r>
            <a:r>
              <a:rPr lang="ru-RU" dirty="0" err="1"/>
              <a:t>зеброидность</a:t>
            </a:r>
            <a:r>
              <a:rPr lang="ru-RU" dirty="0"/>
              <a:t> всех четырёх ног).</a:t>
            </a:r>
            <a:br>
              <a:rPr lang="ru-RU" dirty="0"/>
            </a:br>
            <a:r>
              <a:rPr lang="ru-RU" dirty="0" smtClean="0"/>
              <a:t>Если </a:t>
            </a:r>
            <a:r>
              <a:rPr lang="ru-RU" dirty="0"/>
              <a:t>отметины одинаковые, то можно так: обе задние ноги белы по венчику. Или: все четыре ноги со щётками и копытами белые. Если на какой-то ноге отметин нет, то это не </a:t>
            </a:r>
            <a:r>
              <a:rPr lang="ru-RU" dirty="0" smtClean="0"/>
              <a:t>указывают</a:t>
            </a:r>
            <a:r>
              <a:rPr lang="ru-RU" dirty="0"/>
              <a:t>, просто пропускают.</a:t>
            </a:r>
          </a:p>
        </p:txBody>
      </p:sp>
    </p:spTree>
    <p:extLst>
      <p:ext uri="{BB962C8B-B14F-4D97-AF65-F5344CB8AC3E}">
        <p14:creationId xmlns:p14="http://schemas.microsoft.com/office/powerpoint/2010/main" val="84086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s9430.vk.me/u17872339/110337066/x_7027289b.jpg"/>
          <p:cNvPicPr>
            <a:picLocks noChangeAspect="1" noChangeArrowheads="1"/>
          </p:cNvPicPr>
          <p:nvPr/>
        </p:nvPicPr>
        <p:blipFill rotWithShape="1">
          <a:blip r:embed="rId2">
            <a:extLst>
              <a:ext uri="{28A0092B-C50C-407E-A947-70E740481C1C}">
                <a14:useLocalDpi xmlns:a14="http://schemas.microsoft.com/office/drawing/2010/main" val="0"/>
              </a:ext>
            </a:extLst>
          </a:blip>
          <a:srcRect b="7994"/>
          <a:stretch/>
        </p:blipFill>
        <p:spPr bwMode="auto">
          <a:xfrm>
            <a:off x="899592" y="332655"/>
            <a:ext cx="7200799" cy="450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zastavki.com/pictures/1280x720/2005/Animals___Horses__001978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52388"/>
            <a:ext cx="8568952" cy="482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4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s9430.vk.me/u17872339/110335943/x_2b3d9c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990" y="260648"/>
            <a:ext cx="3931487" cy="52565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 y="117692"/>
            <a:ext cx="9094650" cy="6740307"/>
          </a:xfrm>
          <a:prstGeom prst="rect">
            <a:avLst/>
          </a:prstGeom>
        </p:spPr>
        <p:txBody>
          <a:bodyPr wrap="square">
            <a:spAutoFit/>
          </a:bodyPr>
          <a:lstStyle/>
          <a:p>
            <a:r>
              <a:rPr lang="ru-RU" sz="1600" dirty="0" smtClean="0"/>
              <a:t>1. Мастные </a:t>
            </a:r>
            <a:r>
              <a:rPr lang="ru-RU" sz="1600" dirty="0"/>
              <a:t>пятна на фоне белой отметины;</a:t>
            </a:r>
            <a:br>
              <a:rPr lang="ru-RU" sz="1600" dirty="0"/>
            </a:br>
            <a:r>
              <a:rPr lang="ru-RU" sz="1600" dirty="0"/>
              <a:t>2. </a:t>
            </a:r>
            <a:r>
              <a:rPr lang="ru-RU" sz="1600" b="1" dirty="0"/>
              <a:t>«Гречка» (</a:t>
            </a:r>
            <a:r>
              <a:rPr lang="ru-RU" sz="1600" dirty="0"/>
              <a:t>мелкие крапинки) и различные тёмные </a:t>
            </a:r>
            <a:endParaRPr lang="ru-RU" sz="1600" dirty="0" smtClean="0"/>
          </a:p>
          <a:p>
            <a:r>
              <a:rPr lang="ru-RU" sz="1600" dirty="0" smtClean="0"/>
              <a:t>пятна </a:t>
            </a:r>
            <a:r>
              <a:rPr lang="ru-RU" sz="1600" dirty="0"/>
              <a:t>на седом фоне серой или чалой масти;</a:t>
            </a:r>
            <a:br>
              <a:rPr lang="ru-RU" sz="1600" dirty="0"/>
            </a:br>
            <a:r>
              <a:rPr lang="ru-RU" sz="1600" dirty="0"/>
              <a:t>3. </a:t>
            </a:r>
            <a:r>
              <a:rPr lang="ru-RU" sz="1600" b="1" dirty="0"/>
              <a:t>Тельные пятна: </a:t>
            </a:r>
            <a:r>
              <a:rPr lang="ru-RU" sz="1600" dirty="0"/>
              <a:t>светлые (над </a:t>
            </a:r>
            <a:r>
              <a:rPr lang="ru-RU" sz="1600" dirty="0" smtClean="0"/>
              <a:t>обесцвеченной кожей</a:t>
            </a:r>
            <a:r>
              <a:rPr lang="ru-RU" sz="1600" dirty="0"/>
              <a:t>) </a:t>
            </a:r>
            <a:endParaRPr lang="ru-RU" sz="1600" dirty="0" smtClean="0"/>
          </a:p>
          <a:p>
            <a:r>
              <a:rPr lang="ru-RU" sz="1600" dirty="0" smtClean="0"/>
              <a:t>либо </a:t>
            </a:r>
            <a:r>
              <a:rPr lang="ru-RU" sz="1600" dirty="0"/>
              <a:t>тёмные;</a:t>
            </a:r>
            <a:br>
              <a:rPr lang="ru-RU" sz="1600" dirty="0"/>
            </a:br>
            <a:r>
              <a:rPr lang="ru-RU" sz="1600" dirty="0"/>
              <a:t>4. </a:t>
            </a:r>
            <a:r>
              <a:rPr lang="ru-RU" sz="1600" b="1" dirty="0"/>
              <a:t>Дымчатая грива с примесью чёрных волос.</a:t>
            </a:r>
            <a:r>
              <a:rPr lang="ru-RU" sz="1600" dirty="0"/>
              <a:t> </a:t>
            </a:r>
            <a:endParaRPr lang="ru-RU" sz="1600" dirty="0" smtClean="0"/>
          </a:p>
          <a:p>
            <a:r>
              <a:rPr lang="ru-RU" sz="1600" dirty="0" smtClean="0"/>
              <a:t>Если </a:t>
            </a:r>
            <a:r>
              <a:rPr lang="ru-RU" sz="1600" dirty="0"/>
              <a:t>признак показателен для масти – саврасой, бурой </a:t>
            </a:r>
            <a:r>
              <a:rPr lang="ru-RU" sz="1600" dirty="0" smtClean="0"/>
              <a:t>– </a:t>
            </a:r>
          </a:p>
          <a:p>
            <a:r>
              <a:rPr lang="ru-RU" sz="1600" dirty="0" smtClean="0"/>
              <a:t>не </a:t>
            </a:r>
            <a:r>
              <a:rPr lang="ru-RU" sz="1600" dirty="0"/>
              <a:t>стоит акцентировать на нём внимание;</a:t>
            </a:r>
            <a:br>
              <a:rPr lang="ru-RU" sz="1600" dirty="0"/>
            </a:br>
            <a:r>
              <a:rPr lang="ru-RU" sz="1600" dirty="0"/>
              <a:t>5. </a:t>
            </a:r>
            <a:r>
              <a:rPr lang="ru-RU" sz="1600" b="1" dirty="0"/>
              <a:t>Светлое пятно (</a:t>
            </a:r>
            <a:r>
              <a:rPr lang="ru-RU" sz="1600" dirty="0"/>
              <a:t>например, седо-жёлтое на рыжей масти), как </a:t>
            </a:r>
            <a:endParaRPr lang="ru-RU" sz="1600" dirty="0" smtClean="0"/>
          </a:p>
          <a:p>
            <a:r>
              <a:rPr lang="ru-RU" sz="1600" dirty="0" smtClean="0"/>
              <a:t>будто </a:t>
            </a:r>
            <a:r>
              <a:rPr lang="ru-RU" sz="1600" dirty="0"/>
              <a:t>шерсть в этом месте обесцвечена, но не до белого;</a:t>
            </a:r>
            <a:br>
              <a:rPr lang="ru-RU" sz="1600" dirty="0"/>
            </a:br>
            <a:r>
              <a:rPr lang="ru-RU" sz="1600" dirty="0"/>
              <a:t>6. </a:t>
            </a:r>
            <a:r>
              <a:rPr lang="ru-RU" sz="1600" b="1" dirty="0"/>
              <a:t>Седина от </a:t>
            </a:r>
            <a:r>
              <a:rPr lang="ru-RU" sz="1600" b="1" dirty="0" err="1"/>
              <a:t>побоин</a:t>
            </a:r>
            <a:r>
              <a:rPr lang="ru-RU" sz="1600" dirty="0"/>
              <a:t>, потёртостей седлом, хомутом и т.д. – отметиной не считается, т.к. со временем проходит;</a:t>
            </a:r>
            <a:br>
              <a:rPr lang="ru-RU" sz="1600" dirty="0"/>
            </a:br>
            <a:r>
              <a:rPr lang="ru-RU" sz="1600" dirty="0"/>
              <a:t>7. </a:t>
            </a:r>
            <a:r>
              <a:rPr lang="ru-RU" sz="1600" b="1" dirty="0"/>
              <a:t>Седое пятно </a:t>
            </a:r>
            <a:r>
              <a:rPr lang="ru-RU" sz="1600" dirty="0"/>
              <a:t>– является отметиной, хотя может проявиться во взрослом возрасте;</a:t>
            </a:r>
            <a:br>
              <a:rPr lang="ru-RU" sz="1600" dirty="0"/>
            </a:br>
            <a:r>
              <a:rPr lang="ru-RU" sz="1600" dirty="0"/>
              <a:t>8. </a:t>
            </a:r>
            <a:r>
              <a:rPr lang="ru-RU" sz="1600" b="1" dirty="0"/>
              <a:t>Чёрные или тёмные пятна </a:t>
            </a:r>
            <a:r>
              <a:rPr lang="ru-RU" sz="1600" dirty="0"/>
              <a:t>(если большие на крупе, </a:t>
            </a:r>
            <a:endParaRPr lang="ru-RU" sz="1600" dirty="0" smtClean="0"/>
          </a:p>
          <a:p>
            <a:r>
              <a:rPr lang="ru-RU" sz="1600" dirty="0" smtClean="0"/>
              <a:t>на </a:t>
            </a:r>
            <a:r>
              <a:rPr lang="ru-RU" sz="1600" dirty="0"/>
              <a:t>Востоке называют «</a:t>
            </a:r>
            <a:r>
              <a:rPr lang="ru-RU" sz="1600" b="1" dirty="0"/>
              <a:t>Печать Магомета</a:t>
            </a:r>
            <a:r>
              <a:rPr lang="ru-RU" sz="1600" dirty="0"/>
              <a:t>» и ценят, как </a:t>
            </a:r>
            <a:endParaRPr lang="ru-RU" sz="1600" dirty="0" smtClean="0"/>
          </a:p>
          <a:p>
            <a:r>
              <a:rPr lang="ru-RU" sz="1600" dirty="0" smtClean="0"/>
              <a:t>счастливую </a:t>
            </a:r>
            <a:r>
              <a:rPr lang="ru-RU" sz="1600" dirty="0"/>
              <a:t>примету);</a:t>
            </a:r>
            <a:br>
              <a:rPr lang="ru-RU" sz="1600" dirty="0"/>
            </a:br>
            <a:r>
              <a:rPr lang="ru-RU" sz="1600" dirty="0"/>
              <a:t>9</a:t>
            </a:r>
            <a:r>
              <a:rPr lang="ru-RU" sz="1600" b="1" dirty="0"/>
              <a:t>. Белые пятнышки небольшого размера</a:t>
            </a:r>
            <a:r>
              <a:rPr lang="ru-RU" sz="1600" dirty="0"/>
              <a:t>;</a:t>
            </a:r>
            <a:br>
              <a:rPr lang="ru-RU" sz="1600" dirty="0"/>
            </a:br>
            <a:r>
              <a:rPr lang="ru-RU" sz="1600" dirty="0"/>
              <a:t>10. </a:t>
            </a:r>
            <a:r>
              <a:rPr lang="ru-RU" sz="1600" b="1" dirty="0"/>
              <a:t>Белое пятно или пежина</a:t>
            </a:r>
            <a:r>
              <a:rPr lang="ru-RU" sz="1600" dirty="0"/>
              <a:t>, примерно с ладонь и больше</a:t>
            </a:r>
            <a:r>
              <a:rPr lang="ru-RU" sz="1600" dirty="0" smtClean="0"/>
              <a:t>.</a:t>
            </a:r>
          </a:p>
          <a:p>
            <a:r>
              <a:rPr lang="ru-RU" sz="1600" dirty="0" smtClean="0"/>
              <a:t>Указывают </a:t>
            </a:r>
            <a:r>
              <a:rPr lang="ru-RU" sz="1600" dirty="0"/>
              <a:t>расположение и приблизительную величину;</a:t>
            </a:r>
            <a:br>
              <a:rPr lang="ru-RU" sz="1600" dirty="0"/>
            </a:br>
            <a:r>
              <a:rPr lang="ru-RU" sz="1600" dirty="0"/>
              <a:t>11</a:t>
            </a:r>
            <a:r>
              <a:rPr lang="ru-RU" sz="1600" b="1" dirty="0"/>
              <a:t>. Белое пятно на гребне шеи </a:t>
            </a:r>
            <a:r>
              <a:rPr lang="ru-RU" sz="1600" dirty="0"/>
              <a:t>(указать расположение: </a:t>
            </a:r>
            <a:endParaRPr lang="ru-RU" sz="1600" dirty="0" smtClean="0"/>
          </a:p>
          <a:p>
            <a:r>
              <a:rPr lang="ru-RU" sz="1600" dirty="0" smtClean="0"/>
              <a:t>посередине</a:t>
            </a:r>
            <a:r>
              <a:rPr lang="ru-RU" sz="1600" dirty="0"/>
              <a:t>, в верхней трети и т.п.) с белой прядью гривы;</a:t>
            </a:r>
            <a:br>
              <a:rPr lang="ru-RU" sz="1600" dirty="0"/>
            </a:br>
            <a:r>
              <a:rPr lang="ru-RU" sz="1600" dirty="0"/>
              <a:t>12. </a:t>
            </a:r>
            <a:r>
              <a:rPr lang="ru-RU" sz="1600" b="1" dirty="0"/>
              <a:t>Белая прядь хвоста</a:t>
            </a:r>
            <a:r>
              <a:rPr lang="ru-RU" sz="1600" dirty="0"/>
              <a:t>. В данном случае – конец хвоста, </a:t>
            </a:r>
            <a:r>
              <a:rPr lang="ru-RU" sz="1600" dirty="0" smtClean="0"/>
              <a:t>очевидно</a:t>
            </a:r>
            <a:r>
              <a:rPr lang="ru-RU" sz="1600" dirty="0"/>
              <a:t>, что бело окончание репицы под защитным волосом</a:t>
            </a:r>
            <a:r>
              <a:rPr lang="ru-RU" sz="1600" dirty="0" smtClean="0"/>
              <a:t>; 13</a:t>
            </a:r>
            <a:r>
              <a:rPr lang="ru-RU" sz="1600" dirty="0"/>
              <a:t>. Ремень</a:t>
            </a:r>
            <a:r>
              <a:rPr lang="ru-RU" sz="1600" dirty="0" smtClean="0"/>
              <a:t>; 14</a:t>
            </a:r>
            <a:r>
              <a:rPr lang="ru-RU" sz="1600" dirty="0"/>
              <a:t>. Налёт сажи</a:t>
            </a:r>
            <a:r>
              <a:rPr lang="ru-RU" sz="1600" dirty="0" smtClean="0"/>
              <a:t>; 15</a:t>
            </a:r>
            <a:r>
              <a:rPr lang="ru-RU" sz="1600" dirty="0"/>
              <a:t>. Крылья</a:t>
            </a:r>
            <a:r>
              <a:rPr lang="ru-RU" sz="1600" dirty="0" smtClean="0"/>
              <a:t>; 16</a:t>
            </a:r>
            <a:r>
              <a:rPr lang="ru-RU" sz="1600" dirty="0"/>
              <a:t>. </a:t>
            </a:r>
            <a:r>
              <a:rPr lang="ru-RU" sz="1600" dirty="0" err="1"/>
              <a:t>Зеброидность</a:t>
            </a:r>
            <a:r>
              <a:rPr lang="ru-RU" sz="1600" dirty="0"/>
              <a:t>. В описании даётся как отметины ног;</a:t>
            </a:r>
            <a:br>
              <a:rPr lang="ru-RU" sz="1600" dirty="0"/>
            </a:br>
            <a:r>
              <a:rPr lang="ru-RU" sz="1600" dirty="0"/>
              <a:t>17. и 18. </a:t>
            </a:r>
            <a:r>
              <a:rPr lang="ru-RU" sz="1600" b="1" dirty="0"/>
              <a:t>Тавро и шрам </a:t>
            </a:r>
            <a:r>
              <a:rPr lang="ru-RU" sz="1600" dirty="0"/>
              <a:t>– не генетические признаки, приобретённые, отметинами не являются, описываются в документах качестве примет.</a:t>
            </a:r>
          </a:p>
        </p:txBody>
      </p:sp>
    </p:spTree>
    <p:extLst>
      <p:ext uri="{BB962C8B-B14F-4D97-AF65-F5344CB8AC3E}">
        <p14:creationId xmlns:p14="http://schemas.microsoft.com/office/powerpoint/2010/main" val="183387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49658" cy="6555641"/>
          </a:xfrm>
          <a:prstGeom prst="rect">
            <a:avLst/>
          </a:prstGeom>
        </p:spPr>
        <p:txBody>
          <a:bodyPr wrap="square">
            <a:spAutoFit/>
          </a:bodyPr>
          <a:lstStyle/>
          <a:p>
            <a:r>
              <a:rPr lang="ru-RU" sz="2000" dirty="0" smtClean="0"/>
              <a:t>Белое </a:t>
            </a:r>
            <a:r>
              <a:rPr lang="ru-RU" sz="2000" dirty="0"/>
              <a:t>пятно на корпусе размером в ладонь и более (</a:t>
            </a:r>
            <a:r>
              <a:rPr lang="ru-RU" sz="2000" b="1" dirty="0"/>
              <a:t>пежина</a:t>
            </a:r>
            <a:r>
              <a:rPr lang="ru-RU" sz="2000" dirty="0"/>
              <a:t>) появляется над участком обесцвеченной кожи. Если при этом белы и ноги, то окрас уже позволяет говорить о </a:t>
            </a:r>
            <a:r>
              <a:rPr lang="ru-RU" sz="2000" dirty="0" err="1"/>
              <a:t>пегости</a:t>
            </a:r>
            <a:r>
              <a:rPr lang="ru-RU" sz="2000" dirty="0"/>
              <a:t>. Но пежина бывает и единичной. Пежина на гребне шеи, например, даёт белую прядь в гриве, на репице – белую прядь хвоста. Если пежина захватывает основание репицы, то весь хвост (или верхняя часть его) будет белым.</a:t>
            </a:r>
            <a:br>
              <a:rPr lang="ru-RU" sz="2000" dirty="0"/>
            </a:br>
            <a:r>
              <a:rPr lang="ru-RU" sz="2000" dirty="0"/>
              <a:t>Также случаются мелкие, почти точечные, белые пятнышки. К примеру, у вороных </a:t>
            </a:r>
            <a:r>
              <a:rPr lang="ru-RU" sz="2000" dirty="0" err="1"/>
              <a:t>арьежуазов</a:t>
            </a:r>
            <a:r>
              <a:rPr lang="ru-RU" sz="2000" dirty="0"/>
              <a:t> несколько таких пятнышек разбросано по телу случайным образом.</a:t>
            </a:r>
            <a:br>
              <a:rPr lang="ru-RU" sz="2000" dirty="0"/>
            </a:br>
            <a:r>
              <a:rPr lang="ru-RU" sz="2000" b="1" dirty="0"/>
              <a:t>Белые «перья» </a:t>
            </a:r>
            <a:r>
              <a:rPr lang="ru-RU" sz="2000" dirty="0"/>
              <a:t>на животе зачастую будто переходят от белых, почти до паха и подмышек, ног – характерно для клейдесдальской породы.</a:t>
            </a:r>
            <a:br>
              <a:rPr lang="ru-RU" sz="2000" dirty="0"/>
            </a:br>
            <a:r>
              <a:rPr lang="ru-RU" sz="2000" dirty="0" smtClean="0"/>
              <a:t>На </a:t>
            </a:r>
            <a:r>
              <a:rPr lang="ru-RU" sz="2000" dirty="0"/>
              <a:t>серых (белых) </a:t>
            </a:r>
            <a:r>
              <a:rPr lang="ru-RU" sz="2000" dirty="0" smtClean="0"/>
              <a:t>лошадях</a:t>
            </a:r>
            <a:r>
              <a:rPr lang="ru-RU" sz="2000" dirty="0"/>
              <a:t>, а реже на других, бывают потемнения, вплоть до черноты, или, напротив, светлые тельные пятна, также называемые </a:t>
            </a:r>
            <a:r>
              <a:rPr lang="ru-RU" sz="2000" b="1" dirty="0"/>
              <a:t>пятнами проказы</a:t>
            </a:r>
            <a:r>
              <a:rPr lang="ru-RU" sz="2000" dirty="0"/>
              <a:t>. Их </a:t>
            </a:r>
            <a:r>
              <a:rPr lang="ru-RU" sz="2000" dirty="0" err="1"/>
              <a:t>локализция</a:t>
            </a:r>
            <a:r>
              <a:rPr lang="ru-RU" sz="2000" dirty="0"/>
              <a:t> – нежная кожа вокруг глаз, губ, промежности, вымени, в </a:t>
            </a:r>
            <a:r>
              <a:rPr lang="ru-RU" sz="2000" dirty="0" err="1"/>
              <a:t>пахах</a:t>
            </a:r>
            <a:r>
              <a:rPr lang="ru-RU" sz="2000" dirty="0"/>
              <a:t>. Они могут появляться, увеличиваться и исчезать в течение жизни без видимых на то причин и не относятся к заболеваниям. Спорно, считать ли их отметинами.</a:t>
            </a:r>
            <a:br>
              <a:rPr lang="ru-RU" sz="2000" dirty="0"/>
            </a:br>
            <a:r>
              <a:rPr lang="ru-RU" sz="2000" b="1" dirty="0"/>
              <a:t>Седина</a:t>
            </a:r>
            <a:r>
              <a:rPr lang="ru-RU" sz="2000" dirty="0"/>
              <a:t>, проявляющаяся на местах травм, также не считается.</a:t>
            </a:r>
            <a:br>
              <a:rPr lang="ru-RU" sz="2000" dirty="0"/>
            </a:br>
            <a:r>
              <a:rPr lang="ru-RU" sz="2000" b="1" dirty="0"/>
              <a:t>Не являются отметинами и яблоки</a:t>
            </a:r>
            <a:r>
              <a:rPr lang="ru-RU" sz="2000" dirty="0"/>
              <a:t>, их можно указывать, как оттенок масти, но не в официальных документах, т.к. это не постоянный признак</a:t>
            </a:r>
            <a:r>
              <a:rPr lang="ru-RU" sz="2000" dirty="0" smtClean="0"/>
              <a:t>.</a:t>
            </a:r>
            <a:endParaRPr lang="ru-RU" sz="2000" dirty="0"/>
          </a:p>
        </p:txBody>
      </p:sp>
    </p:spTree>
    <p:extLst>
      <p:ext uri="{BB962C8B-B14F-4D97-AF65-F5344CB8AC3E}">
        <p14:creationId xmlns:p14="http://schemas.microsoft.com/office/powerpoint/2010/main" val="143504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60665"/>
            <a:ext cx="6072336" cy="402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4581128"/>
            <a:ext cx="8592616" cy="1754326"/>
          </a:xfrm>
          <a:prstGeom prst="rect">
            <a:avLst/>
          </a:prstGeom>
        </p:spPr>
        <p:txBody>
          <a:bodyPr wrap="square">
            <a:spAutoFit/>
          </a:bodyPr>
          <a:lstStyle/>
          <a:p>
            <a:r>
              <a:rPr lang="ru-RU" dirty="0"/>
              <a:t>Наиболее часты </a:t>
            </a:r>
            <a:r>
              <a:rPr lang="ru-RU" b="1" dirty="0"/>
              <a:t>тёмные:</a:t>
            </a:r>
            <a:r>
              <a:rPr lang="ru-RU" dirty="0"/>
              <a:t> ремень вдоль позвоночника, крылья или ленты на лопатках, налёт сажи (неравномерное потемнение волоса), они особенно характерны для саврасой, мышастой, буланой, каурой масти.</a:t>
            </a:r>
            <a:br>
              <a:rPr lang="ru-RU" dirty="0"/>
            </a:br>
            <a:r>
              <a:rPr lang="ru-RU" dirty="0"/>
              <a:t>Различные небольшие </a:t>
            </a:r>
            <a:r>
              <a:rPr lang="ru-RU" b="1" dirty="0"/>
              <a:t>пятна округлой, полосчатой или неправильной формы </a:t>
            </a:r>
            <a:r>
              <a:rPr lang="ru-RU" dirty="0"/>
              <a:t>напоминают родимые пятна у человека, могут быть неопределённо-тёмного, тёмно-серого цвета или темнее цвета основной масти.</a:t>
            </a:r>
          </a:p>
        </p:txBody>
      </p:sp>
    </p:spTree>
    <p:extLst>
      <p:ext uri="{BB962C8B-B14F-4D97-AF65-F5344CB8AC3E}">
        <p14:creationId xmlns:p14="http://schemas.microsoft.com/office/powerpoint/2010/main" val="138212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otokin.com/wp-content/uploads/2014/12/%D0%90%D0%BB%D0%BB%D0%B5%D0%BD-%E2%84%96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5" y="476672"/>
            <a:ext cx="8798801" cy="617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5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5909310"/>
          </a:xfrm>
          <a:prstGeom prst="rect">
            <a:avLst/>
          </a:prstGeom>
        </p:spPr>
        <p:txBody>
          <a:bodyPr wrap="square">
            <a:spAutoFit/>
          </a:bodyPr>
          <a:lstStyle/>
          <a:p>
            <a:r>
              <a:rPr lang="ru-RU" dirty="0"/>
              <a:t>Описание отметин лошади, с указанием их цвета, формы, величины и места расположения, должно быть точным, полным и в то же время кратким. Оно приводится в строго определенной последовательности. Вначале описывается голова, далее шея, туловище, хвост, передние и задние конечности. Форма и размеры отметин на ногах лошади часто бывают неодинаковыми, в таких случаях описывать их следует отдельно на каждой ноге. При одинаковых отметинах их указывают сразу на двух, трех или на всех четырех ногах.</a:t>
            </a:r>
          </a:p>
          <a:p>
            <a:r>
              <a:rPr lang="ru-RU" dirty="0"/>
              <a:t>При описании отметин указывают верхнюю границу их белизны, распространяющейся снизу, а также на какой высоте и стороне (снаружи, изнутри, спереди, сзади или кругом) оканчивается белизна и какие у нее края (ровные, неровные, зубчатые или какие-либо другие). При наличии темных пятен на венчике или копыте указывают их число, цвет и расположение.</a:t>
            </a:r>
          </a:p>
          <a:p>
            <a:r>
              <a:rPr lang="ru-RU" b="1" dirty="0"/>
              <a:t>Другие приметы лошадей</a:t>
            </a:r>
            <a:r>
              <a:rPr lang="ru-RU" dirty="0"/>
              <a:t>. Кроме белых и темных отметин встречаются и другие внешние индивидуальные признаки лошадей (врожденные или приобретенные), которые сохраняются в течение всей жизни животного - это нарушение пигментации радужной оболочки глаз ("сорочьи"), неправильное смыкание челюстей, травматические повреждения и другие.</a:t>
            </a:r>
          </a:p>
          <a:p>
            <a:r>
              <a:rPr lang="ru-RU" b="1" dirty="0"/>
              <a:t>К отметинам не относятся приметы</a:t>
            </a:r>
            <a:r>
              <a:rPr lang="ru-RU" dirty="0"/>
              <a:t>, которые могут изменяться в процессе жизни - это стриженая грива или хвост, белые пятна потертостей на шее, холке, спине, налево или направо расположенная грива и т.д.</a:t>
            </a:r>
          </a:p>
        </p:txBody>
      </p:sp>
    </p:spTree>
    <p:extLst>
      <p:ext uri="{BB962C8B-B14F-4D97-AF65-F5344CB8AC3E}">
        <p14:creationId xmlns:p14="http://schemas.microsoft.com/office/powerpoint/2010/main" val="343467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068" y="116632"/>
            <a:ext cx="8854427" cy="6863417"/>
          </a:xfrm>
          <a:prstGeom prst="rect">
            <a:avLst/>
          </a:prstGeom>
        </p:spPr>
        <p:txBody>
          <a:bodyPr wrap="square">
            <a:spAutoFit/>
          </a:bodyPr>
          <a:lstStyle/>
          <a:p>
            <a:r>
              <a:rPr lang="ru-RU" sz="2000" dirty="0" smtClean="0"/>
              <a:t>Масть </a:t>
            </a:r>
            <a:r>
              <a:rPr lang="ru-RU" sz="2000" dirty="0"/>
              <a:t>и отметины являются отличительными признаками каждой лошади, поэтому их указывают в заводских и племенных книгах, ветеринарных ого, у лошадей могут быть искусственные приметы, так называемые "тавра" на плечах, бедре, спине в области холки или цифровые татуировки на слизистой оболочке губ. </a:t>
            </a:r>
            <a:r>
              <a:rPr lang="ru-RU" sz="2000" dirty="0"/>
              <a:t> Сейчас в конных заводах, где на пастбище выгоняется более пятисот кобыл для подтверждения происхождения жеребенка необходимо при его отъеме взять кровь у кобылы, жеребца-производителя и у жеребенка. И только после лабораторного подтверждения всех трех анализов жеребенку ставится определенное тавро.  </a:t>
            </a:r>
            <a:r>
              <a:rPr lang="ru-RU" sz="2000" dirty="0" smtClean="0"/>
              <a:t>Таврят </a:t>
            </a:r>
            <a:r>
              <a:rPr lang="ru-RU" sz="2000" dirty="0"/>
              <a:t>молодняк в раннем возрасте до отъема от матерей</a:t>
            </a:r>
            <a:r>
              <a:rPr lang="ru-RU" sz="2000" dirty="0" smtClean="0"/>
              <a:t>. Крупные </a:t>
            </a:r>
            <a:r>
              <a:rPr lang="ru-RU" sz="2000" dirty="0"/>
              <a:t>конные заводы имеют свои собственные тавра, позволяющие установить место и год рождения, а при необходимости и происхождение лошади. </a:t>
            </a:r>
            <a:endParaRPr lang="ru-RU" sz="2000" dirty="0" smtClean="0"/>
          </a:p>
          <a:p>
            <a:endParaRPr lang="ru-RU" sz="2000" dirty="0"/>
          </a:p>
          <a:p>
            <a:endParaRPr lang="ru-RU" sz="2000" dirty="0" smtClean="0"/>
          </a:p>
          <a:p>
            <a:endParaRPr lang="ru-RU" sz="2000" dirty="0"/>
          </a:p>
          <a:p>
            <a:endParaRPr lang="ru-RU" sz="2000" dirty="0" smtClean="0"/>
          </a:p>
          <a:p>
            <a:endParaRPr lang="ru-RU" sz="2000" dirty="0" smtClean="0"/>
          </a:p>
          <a:p>
            <a:endParaRPr lang="ru-RU" sz="2000" dirty="0" smtClean="0"/>
          </a:p>
          <a:p>
            <a:r>
              <a:rPr lang="ru-RU" sz="2000" dirty="0" smtClean="0"/>
              <a:t>Если </a:t>
            </a:r>
            <a:r>
              <a:rPr lang="ru-RU" sz="2000" dirty="0"/>
              <a:t>же у лошади отметин и других примет нет, то в документах обязательно указывают, что она "без примет". </a:t>
            </a:r>
            <a:br>
              <a:rPr lang="ru-RU" sz="2000" dirty="0"/>
            </a:br>
            <a:endParaRPr lang="ru-RU" sz="2000" dirty="0"/>
          </a:p>
        </p:txBody>
      </p:sp>
      <p:pic>
        <p:nvPicPr>
          <p:cNvPr id="3" name="Picture 4" descr="http://www.horse.ru/post_images/brand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0513"/>
            <a:ext cx="7200800" cy="168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5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497" y="188640"/>
            <a:ext cx="8712968" cy="4031873"/>
          </a:xfrm>
          <a:prstGeom prst="rect">
            <a:avLst/>
          </a:prstGeom>
        </p:spPr>
        <p:txBody>
          <a:bodyPr wrap="square">
            <a:spAutoFit/>
          </a:bodyPr>
          <a:lstStyle/>
          <a:p>
            <a:r>
              <a:rPr lang="ru-RU" sz="1600" dirty="0" smtClean="0"/>
              <a:t>Существует </a:t>
            </a:r>
            <a:r>
              <a:rPr lang="ru-RU" sz="1600" dirty="0"/>
              <a:t>2 распространенных способа </a:t>
            </a:r>
            <a:r>
              <a:rPr lang="ru-RU" sz="1600" dirty="0" err="1"/>
              <a:t>таврения</a:t>
            </a:r>
            <a:r>
              <a:rPr lang="ru-RU" sz="1600" dirty="0"/>
              <a:t>: горячий и холодный. Американцы пробовали ставить татуировку на внутреннюю часть нижней губы лошади, но она не прижилась.    </a:t>
            </a:r>
            <a:endParaRPr lang="ru-RU" sz="1600" dirty="0" smtClean="0"/>
          </a:p>
          <a:p>
            <a:r>
              <a:rPr lang="ru-RU" sz="1600" b="1" dirty="0" smtClean="0"/>
              <a:t>Горячий </a:t>
            </a:r>
            <a:r>
              <a:rPr lang="ru-RU" sz="1600" b="1" dirty="0"/>
              <a:t>способ </a:t>
            </a:r>
            <a:r>
              <a:rPr lang="ru-RU" sz="1600" b="1" dirty="0" err="1"/>
              <a:t>таврения</a:t>
            </a:r>
            <a:r>
              <a:rPr lang="ru-RU" sz="1600" b="1" dirty="0"/>
              <a:t>. </a:t>
            </a:r>
            <a:r>
              <a:rPr lang="ru-RU" sz="1600" dirty="0"/>
              <a:t>    Заранее изготовленное тавро нагревают до температуры 100 градусов и прикладывают к жеребенку. Тавро обозначало завод, год рождения и порядковый номер по приплодной книге. Это очень болезненная процедура для лошади, т.к. такая рана от тавро долго не заживает, иногда долго гноится и портит не только внешний вид лошади, но и ее работоспособность. Тавро завода ставят, как правило, на левом бедре, год рождения  на левой лопатке, а над ним помещали приплодный порядковый номер. Сейчас этот весьма болезненный и нерентабельный вид </a:t>
            </a:r>
            <a:r>
              <a:rPr lang="ru-RU" sz="1600" dirty="0" err="1"/>
              <a:t>таврения</a:t>
            </a:r>
            <a:r>
              <a:rPr lang="ru-RU" sz="1600" dirty="0"/>
              <a:t> уже практически не встречается.  </a:t>
            </a:r>
            <a:endParaRPr lang="ru-RU" sz="1600" dirty="0" smtClean="0"/>
          </a:p>
          <a:p>
            <a:r>
              <a:rPr lang="ru-RU" sz="1600" b="1" dirty="0" smtClean="0"/>
              <a:t>Холодный </a:t>
            </a:r>
            <a:r>
              <a:rPr lang="ru-RU" sz="1600" b="1" dirty="0"/>
              <a:t>способ </a:t>
            </a:r>
            <a:r>
              <a:rPr lang="ru-RU" sz="1600" b="1" dirty="0" err="1"/>
              <a:t>таврения</a:t>
            </a:r>
            <a:r>
              <a:rPr lang="ru-RU" sz="1600" dirty="0"/>
              <a:t>.      В настоящее время жеребят таврят «холодным» способом, т.е. жидким азотом. Перед отъемом от кобылы жеребенка пропускают через раскол. Это узкий проход между двумя жердями, где на жеребенка надевают недоуздок и плотно фиксируют поводом к левой стороне раскола голову, туловище и хвост, таким образом, жеребенок «зафиксирован» и не может двигаться. </a:t>
            </a:r>
            <a:endParaRPr lang="ru-RU" sz="1600" dirty="0"/>
          </a:p>
        </p:txBody>
      </p:sp>
      <p:pic>
        <p:nvPicPr>
          <p:cNvPr id="7170" name="Picture 2" descr="Таврение лошадей. Как таврить лошад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8" y="4248432"/>
            <a:ext cx="282080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horse.ru/post_images/bran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962" y="4089432"/>
            <a:ext cx="19050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3.bp.blogspot.com/-5D4BPL_ynOI/UEsRPZcMqOI/AAAAAAAAJko/rvmn2BkLLzg/s1600/tavro+budionniy+har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248432"/>
            <a:ext cx="3231974" cy="235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4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andia.ru/text/77/456/images/image001_58.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0" y="1124744"/>
            <a:ext cx="7458075" cy="525780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179512" y="171988"/>
            <a:ext cx="9089670" cy="1240788"/>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dirty="0" smtClean="0"/>
              <a:t>Описание отметин и  примет</a:t>
            </a:r>
            <a:endParaRPr lang="ru-RU" dirty="0"/>
          </a:p>
        </p:txBody>
      </p:sp>
    </p:spTree>
    <p:extLst>
      <p:ext uri="{BB962C8B-B14F-4D97-AF65-F5344CB8AC3E}">
        <p14:creationId xmlns:p14="http://schemas.microsoft.com/office/powerpoint/2010/main" val="155774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033" y="188640"/>
            <a:ext cx="8712968" cy="6524863"/>
          </a:xfrm>
          <a:prstGeom prst="rect">
            <a:avLst/>
          </a:prstGeom>
        </p:spPr>
        <p:txBody>
          <a:bodyPr wrap="square">
            <a:spAutoFit/>
          </a:bodyPr>
          <a:lstStyle/>
          <a:p>
            <a:r>
              <a:rPr lang="ru-RU" dirty="0"/>
              <a:t> </a:t>
            </a:r>
            <a:r>
              <a:rPr lang="ru-RU" sz="1600" dirty="0" smtClean="0"/>
              <a:t>После </a:t>
            </a:r>
            <a:r>
              <a:rPr lang="ru-RU" sz="1600" dirty="0"/>
              <a:t>этого на спине под седлом или седелкой машинкой выстригается квадрат такой площади, чтобы на ней поместились две цифры вверху - порядковый номер - и две внизу - год рождения жеребенка.      Затем этот квадрат обрабатывают ватным тампоном, смоченным спиртом. Набирают нужный номер, закладывают его в матрицу и опускают в сосуд </a:t>
            </a:r>
            <a:r>
              <a:rPr lang="ru-RU" sz="1600" dirty="0" err="1"/>
              <a:t>Дъюара</a:t>
            </a:r>
            <a:r>
              <a:rPr lang="ru-RU" sz="1600" dirty="0"/>
              <a:t>, заполненный жидким азотом на одну-две минуты и немедленно прикладывают тавро на заранее подготовленное место, включают секундомер и держат тавро 40-45 сек, в зависимости от возраста жеребенка. Эта процедура совершенно безболезненна, и через полгода на месте тавро вырастают волосы белого цвета.       Светло-серые лошади не поддаются такому </a:t>
            </a:r>
            <a:r>
              <a:rPr lang="ru-RU" sz="1600" dirty="0" err="1"/>
              <a:t>таврению</a:t>
            </a:r>
            <a:r>
              <a:rPr lang="ru-RU" sz="1600" dirty="0"/>
              <a:t>, так как тавро по цвету сливается с мастью, поэтому их таврят либо «горячим» способом либо выжигают тавро на копыте.        В настоящее время остро встал вопрос о </a:t>
            </a:r>
            <a:r>
              <a:rPr lang="ru-RU" sz="1600" dirty="0" err="1"/>
              <a:t>таврении</a:t>
            </a:r>
            <a:r>
              <a:rPr lang="ru-RU" sz="1600" dirty="0"/>
              <a:t> не только табунной лошади — в частности, </a:t>
            </a:r>
            <a:r>
              <a:rPr lang="ru-RU" sz="1600" dirty="0" err="1"/>
              <a:t>стандартбредной</a:t>
            </a:r>
            <a:r>
              <a:rPr lang="ru-RU" sz="1600" dirty="0"/>
              <a:t> лошади в основном темных мастей и без примет.  По тавро сейчас можно узнать не только породу, конный завод, где рождена лошадь, но даже страну и достоверность происхождения лошади. Единственная порода лошадей, которую не таврят - английская чистокровная, из- за горячего и неуравновешенного темперамента этих лошадей, а также в силу некоторых физиологических особенностей </a:t>
            </a:r>
            <a:r>
              <a:rPr lang="ru-RU" sz="1600" dirty="0" err="1"/>
              <a:t>чистокровки</a:t>
            </a:r>
            <a:r>
              <a:rPr lang="ru-RU" sz="1600" dirty="0"/>
              <a:t> не выносят даже безболезненную процедуру </a:t>
            </a:r>
            <a:r>
              <a:rPr lang="ru-RU" sz="1600" dirty="0" err="1"/>
              <a:t>таврения</a:t>
            </a:r>
            <a:r>
              <a:rPr lang="ru-RU" sz="1600" dirty="0"/>
              <a:t>.       За рубежом тавро принято ставить под гривой на шее, чтобы не портить вид лошади. Как правило, это комбинация цифр, представляющая собой код страны, код завода, год рождения и порядковый номер лошади.       В Америке во время бегов принята такая система проверки лошади на точность происхождения: конюх приводит лошадь в </a:t>
            </a:r>
            <a:r>
              <a:rPr lang="ru-RU" sz="1600" dirty="0" err="1"/>
              <a:t>паддок</a:t>
            </a:r>
            <a:r>
              <a:rPr lang="ru-RU" sz="1600" dirty="0"/>
              <a:t> и предъявляет полицейскому пластиковую племенную карточку, в которой указано ее происхождение и номер тавро (как у нас в России проверяют работники ГАИ номер двигателя машины). Полицейский сличает номер тавро на шее лошади с карточкой, и, если он не совпадает, лошадь не допускают к соревнованиям. </a:t>
            </a:r>
            <a:endParaRPr lang="ru-RU" sz="1600" dirty="0"/>
          </a:p>
        </p:txBody>
      </p:sp>
    </p:spTree>
    <p:extLst>
      <p:ext uri="{BB962C8B-B14F-4D97-AF65-F5344CB8AC3E}">
        <p14:creationId xmlns:p14="http://schemas.microsoft.com/office/powerpoint/2010/main" val="362445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orse.ru/post_images/brand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4022"/>
            <a:ext cx="6912768" cy="606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2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861" y="238773"/>
            <a:ext cx="8280920" cy="6186309"/>
          </a:xfrm>
          <a:prstGeom prst="rect">
            <a:avLst/>
          </a:prstGeom>
        </p:spPr>
        <p:txBody>
          <a:bodyPr wrap="square">
            <a:spAutoFit/>
          </a:bodyPr>
          <a:lstStyle/>
          <a:p>
            <a:r>
              <a:rPr lang="ru-RU" b="1" dirty="0"/>
              <a:t>Измерение лошади</a:t>
            </a:r>
          </a:p>
          <a:p>
            <a:r>
              <a:rPr lang="ru-RU" dirty="0"/>
              <a:t>В учении об экстерьере лошади большое место уделяется измерениям различных частей тела и соотношению получаемых промеров. Промеры помогают зоотехнику получить правильное представление о типе, породе, развитии лошади и ее индивидуальных особенностях. </a:t>
            </a:r>
            <a:endParaRPr lang="ru-RU" dirty="0" smtClean="0"/>
          </a:p>
          <a:p>
            <a:r>
              <a:rPr lang="ru-RU" dirty="0"/>
              <a:t>Для того, чтобы описать особенности телосложения животного, необходимо провести измерения и взвешивание, а не только смотреть на экстерьер лошади. Если знать вес лошади, то можно определить ее индивидуальные особенности развития органов движения и экстерьера. Посмотреть к какой породе она принадлежит. Все эти данные необходимо использовать для того, что контролировать развитие молодняка, во время экспертизы животных на выставках или установки закупочных цен для рабочих лошадок</a:t>
            </a:r>
            <a:r>
              <a:rPr lang="ru-RU" dirty="0" smtClean="0"/>
              <a:t>.</a:t>
            </a:r>
          </a:p>
          <a:p>
            <a:r>
              <a:rPr lang="ru-RU" dirty="0"/>
              <a:t>Обычно, когда измеряют лошадь, то нужно сделать 4 замера: </a:t>
            </a:r>
            <a:r>
              <a:rPr lang="ru-RU" b="1" dirty="0"/>
              <a:t>длина туловища, обхват груди, обхват пясти т высота в холке</a:t>
            </a:r>
            <a:r>
              <a:rPr lang="ru-RU" b="1" dirty="0" smtClean="0"/>
              <a:t>.</a:t>
            </a:r>
          </a:p>
          <a:p>
            <a:r>
              <a:rPr lang="ru-RU" dirty="0"/>
              <a:t>Для того, чтобы промеры были точными, лошадь должна стоять на четырех ногах, на ровной поверхности. Далее человек берет измерительный инструмент и подходит к животному с левой стороны. С левой стороны, как правило, удобнее человеку, который делает замеры правой рукой, а лошади это привычнее, так как ее всегда седлают слева.</a:t>
            </a:r>
            <a:endParaRPr lang="ru-RU" dirty="0" smtClean="0"/>
          </a:p>
          <a:p>
            <a:endParaRPr lang="ru-RU" dirty="0" smtClean="0"/>
          </a:p>
          <a:p>
            <a:endParaRPr lang="ru-RU" dirty="0"/>
          </a:p>
        </p:txBody>
      </p:sp>
    </p:spTree>
    <p:extLst>
      <p:ext uri="{BB962C8B-B14F-4D97-AF65-F5344CB8AC3E}">
        <p14:creationId xmlns:p14="http://schemas.microsoft.com/office/powerpoint/2010/main" val="209440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496944" cy="5632311"/>
          </a:xfrm>
          <a:prstGeom prst="rect">
            <a:avLst/>
          </a:prstGeom>
        </p:spPr>
        <p:txBody>
          <a:bodyPr wrap="square">
            <a:spAutoFit/>
          </a:bodyPr>
          <a:lstStyle/>
          <a:p>
            <a:r>
              <a:rPr lang="ru-RU" sz="2400" b="1" dirty="0"/>
              <a:t>Измерение лошадей и определение живой массы</a:t>
            </a:r>
          </a:p>
          <a:p>
            <a:r>
              <a:rPr lang="ru-RU" sz="2400" dirty="0"/>
              <a:t>Лошадей измеряют и взвешивают с целью получения пока­зателей величины лошади и соотношения в развитии частей тела, для контроля выращивания молодняка (производят сравнение со стандартом породы), при бонитировке и при записи их в государственные племенные книги, а также при выставочной экспертизе.</a:t>
            </a:r>
          </a:p>
          <a:p>
            <a:r>
              <a:rPr lang="ru-RU" sz="2400" dirty="0"/>
              <a:t>Для измерения лошадей применяют: мерную палку, цир­куль </a:t>
            </a:r>
            <a:r>
              <a:rPr lang="ru-RU" sz="2400" dirty="0" err="1"/>
              <a:t>Вилькенса</a:t>
            </a:r>
            <a:r>
              <a:rPr lang="ru-RU" sz="2400" dirty="0"/>
              <a:t>, рулетку. При измерении лошади задние и пе­редние конечности должны находиться на одной линии и иметь отвесное положение. Голова и шея лошади нормально под­няты и направлены вперед. Измерения необходимо произво­дить на специальной площадке с нивелированной и плотной поверхностью.</a:t>
            </a:r>
          </a:p>
        </p:txBody>
      </p:sp>
    </p:spTree>
    <p:extLst>
      <p:ext uri="{BB962C8B-B14F-4D97-AF65-F5344CB8AC3E}">
        <p14:creationId xmlns:p14="http://schemas.microsoft.com/office/powerpoint/2010/main" val="334165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524863"/>
          </a:xfrm>
          <a:prstGeom prst="rect">
            <a:avLst/>
          </a:prstGeom>
        </p:spPr>
        <p:txBody>
          <a:bodyPr wrap="square">
            <a:spAutoFit/>
          </a:bodyPr>
          <a:lstStyle/>
          <a:p>
            <a:r>
              <a:rPr lang="ru-RU" sz="1600" dirty="0"/>
              <a:t>Для характеристики размеров и важнейших особенностей телосложения лошади берутся следующие промеры:</a:t>
            </a:r>
          </a:p>
          <a:p>
            <a:pPr lvl="0"/>
            <a:r>
              <a:rPr lang="ru-RU" sz="1600" b="1" dirty="0"/>
              <a:t>Высота в холке</a:t>
            </a:r>
            <a:r>
              <a:rPr lang="ru-RU" sz="1600" dirty="0"/>
              <a:t>. По ней судят о высокорослости лошади. Берется промер мерной палкой от наивысшей точки холки по вертикали до земли.</a:t>
            </a:r>
          </a:p>
          <a:p>
            <a:pPr lvl="0"/>
            <a:r>
              <a:rPr lang="ru-RU" sz="1600" b="1" dirty="0"/>
              <a:t>Высота спины </a:t>
            </a:r>
            <a:r>
              <a:rPr lang="ru-RU" sz="1600" dirty="0"/>
              <a:t>(палкой) - от низшей точки спины по вертикали до земли.</a:t>
            </a:r>
          </a:p>
          <a:p>
            <a:pPr lvl="0"/>
            <a:r>
              <a:rPr lang="ru-RU" sz="1600" b="1" dirty="0"/>
              <a:t>Высота крупа </a:t>
            </a:r>
            <a:r>
              <a:rPr lang="ru-RU" sz="1600" dirty="0"/>
              <a:t>(палкой) - от высшей точки крупа по вер­тикали до земли. Если высота крупа больше высоты в холке, то это указывает на </a:t>
            </a:r>
            <a:r>
              <a:rPr lang="ru-RU" sz="1600" dirty="0" err="1"/>
              <a:t>перестроенность</a:t>
            </a:r>
            <a:r>
              <a:rPr lang="ru-RU" sz="1600" dirty="0"/>
              <a:t> лошади в результате не­благоприятных условий выращивания.</a:t>
            </a:r>
          </a:p>
          <a:p>
            <a:pPr lvl="0"/>
            <a:r>
              <a:rPr lang="ru-RU" sz="1600" b="1" dirty="0"/>
              <a:t>Косая длина туловища </a:t>
            </a:r>
            <a:r>
              <a:rPr lang="ru-RU" sz="1600" dirty="0"/>
              <a:t>характеризует развитие тулови­ща в длину. Она </a:t>
            </a:r>
            <a:r>
              <a:rPr lang="ru-RU" sz="1600" dirty="0" smtClean="0"/>
              <a:t>меряется </a:t>
            </a:r>
            <a:r>
              <a:rPr lang="ru-RU" sz="1600" dirty="0"/>
              <a:t>палкой от передней точки </a:t>
            </a:r>
            <a:r>
              <a:rPr lang="ru-RU" sz="1600" dirty="0" err="1"/>
              <a:t>плечело</a:t>
            </a:r>
            <a:r>
              <a:rPr lang="ru-RU" sz="1600" dirty="0"/>
              <a:t>-паточного сочленения до задней точки седалищного бугра.</a:t>
            </a:r>
          </a:p>
          <a:p>
            <a:r>
              <a:rPr lang="ru-RU" sz="1600" b="1" dirty="0" smtClean="0"/>
              <a:t>Глубина </a:t>
            </a:r>
            <a:r>
              <a:rPr lang="ru-RU" sz="1600" b="1" dirty="0"/>
              <a:t>груди </a:t>
            </a:r>
            <a:r>
              <a:rPr lang="ru-RU" sz="1600" dirty="0"/>
              <a:t>характеризует развитие грудной клетки.</a:t>
            </a:r>
            <a:br>
              <a:rPr lang="ru-RU" sz="1600" dirty="0"/>
            </a:br>
            <a:r>
              <a:rPr lang="ru-RU" sz="1600" dirty="0"/>
              <a:t>Берется промер палкой от наивысшей точки холки до </a:t>
            </a:r>
            <a:r>
              <a:rPr lang="ru-RU" sz="1600" dirty="0" smtClean="0"/>
              <a:t>мечевид­ного </a:t>
            </a:r>
            <a:r>
              <a:rPr lang="ru-RU" sz="1600" dirty="0"/>
              <a:t>отростка грудной кости.	</a:t>
            </a:r>
          </a:p>
          <a:p>
            <a:r>
              <a:rPr lang="ru-RU" sz="1600" b="1" dirty="0" smtClean="0"/>
              <a:t>Обхват   </a:t>
            </a:r>
            <a:r>
              <a:rPr lang="ru-RU" sz="1600" b="1" dirty="0"/>
              <a:t>груди   </a:t>
            </a:r>
            <a:r>
              <a:rPr lang="ru-RU" sz="1600" dirty="0"/>
              <a:t>за   лопатками   характеризует   развитие грудной клетки. Измеряется рулеткой в вертикальной плоско­сти, касательной задним углам лопаток.</a:t>
            </a:r>
          </a:p>
          <a:p>
            <a:pPr lvl="0"/>
            <a:r>
              <a:rPr lang="ru-RU" sz="1600" b="1" dirty="0"/>
              <a:t>Обхват пясти </a:t>
            </a:r>
            <a:r>
              <a:rPr lang="ru-RU" sz="1600" dirty="0"/>
              <a:t>(рулеткой) характеризует развитие костя­ка. Берется рулеткой в верхней трети пясти (в самом тонком месте).</a:t>
            </a:r>
          </a:p>
          <a:p>
            <a:pPr lvl="0"/>
            <a:r>
              <a:rPr lang="ru-RU" sz="1600" b="1" dirty="0"/>
              <a:t>Длина передней н</a:t>
            </a:r>
            <a:r>
              <a:rPr lang="ru-RU" sz="1600" dirty="0"/>
              <a:t>оги указывает на </a:t>
            </a:r>
            <a:r>
              <a:rPr lang="ru-RU" sz="1600" dirty="0" err="1"/>
              <a:t>высоконогость</a:t>
            </a:r>
            <a:r>
              <a:rPr lang="ru-RU" sz="1600" dirty="0"/>
              <a:t>. Про­мер берется рулеткой от локтевого отростка по вертикали до Нижнего края копыта.</a:t>
            </a:r>
          </a:p>
          <a:p>
            <a:pPr lvl="0"/>
            <a:r>
              <a:rPr lang="ru-RU" sz="1600" b="1" dirty="0"/>
              <a:t>Ширина груди </a:t>
            </a:r>
            <a:r>
              <a:rPr lang="ru-RU" sz="1600" dirty="0"/>
              <a:t>указывает на развитие грудной клетки в ширину. Измеряется циркулем в боковых точках </a:t>
            </a:r>
            <a:r>
              <a:rPr lang="ru-RU" sz="1600" dirty="0" err="1"/>
              <a:t>плечелопаточных</a:t>
            </a:r>
            <a:r>
              <a:rPr lang="ru-RU" sz="1600" dirty="0"/>
              <a:t> сочленений.</a:t>
            </a:r>
          </a:p>
          <a:p>
            <a:pPr lvl="0"/>
            <a:r>
              <a:rPr lang="ru-RU" sz="1600" b="1" dirty="0"/>
              <a:t>Ширина крупа </a:t>
            </a:r>
            <a:r>
              <a:rPr lang="ru-RU" sz="1600" dirty="0"/>
              <a:t>характеризует развитие крупа в шири­ну. Величина берется циркулем в наружных точках </a:t>
            </a:r>
            <a:r>
              <a:rPr lang="ru-RU" sz="1600" dirty="0" err="1"/>
              <a:t>маклоков</a:t>
            </a:r>
            <a:r>
              <a:rPr lang="ru-RU" sz="1600" dirty="0"/>
              <a:t>.</a:t>
            </a:r>
          </a:p>
          <a:p>
            <a:pPr lvl="0"/>
            <a:r>
              <a:rPr lang="ru-RU" sz="1600" b="1" dirty="0"/>
              <a:t>Длина крупа </a:t>
            </a:r>
            <a:r>
              <a:rPr lang="ru-RU" sz="1600" dirty="0"/>
              <a:t>указывает на развитие крупа в длину. Из­мерение производится циркулем от передней точки </a:t>
            </a:r>
            <a:r>
              <a:rPr lang="ru-RU" sz="1600" dirty="0" err="1"/>
              <a:t>маклока</a:t>
            </a:r>
            <a:r>
              <a:rPr lang="ru-RU" sz="1600" dirty="0"/>
              <a:t> до задней точки седалищного бугра</a:t>
            </a:r>
            <a:r>
              <a:rPr lang="ru-RU" dirty="0"/>
              <a:t>.</a:t>
            </a:r>
          </a:p>
        </p:txBody>
      </p:sp>
    </p:spTree>
    <p:extLst>
      <p:ext uri="{BB962C8B-B14F-4D97-AF65-F5344CB8AC3E}">
        <p14:creationId xmlns:p14="http://schemas.microsoft.com/office/powerpoint/2010/main" val="262574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784976" cy="6740307"/>
          </a:xfrm>
          <a:prstGeom prst="rect">
            <a:avLst/>
          </a:prstGeom>
        </p:spPr>
        <p:txBody>
          <a:bodyPr wrap="square">
            <a:spAutoFit/>
          </a:bodyPr>
          <a:lstStyle/>
          <a:p>
            <a:r>
              <a:rPr lang="ru-RU" sz="2400" dirty="0"/>
              <a:t>Для контроля за развитием молодняка, при бонитировке и для записей в ГПК (государственная племенная книга) тре­буется четыре промера: </a:t>
            </a:r>
            <a:r>
              <a:rPr lang="ru-RU" sz="2400" b="1" dirty="0"/>
              <a:t>высота в холке, косая длина тулови­ща, обхват груди, обхват пясти</a:t>
            </a:r>
            <a:r>
              <a:rPr lang="ru-RU" sz="2400" dirty="0"/>
              <a:t>, а для верховых пород три про­мера (высота в холке, обхват груди, обхват пясти).</a:t>
            </a:r>
          </a:p>
          <a:p>
            <a:r>
              <a:rPr lang="ru-RU" sz="2400" dirty="0"/>
              <a:t>Молодняк племенных лошадей подлежит регулярному из­мерению и взвешиванию в возрасте </a:t>
            </a:r>
            <a:r>
              <a:rPr lang="ru-RU" sz="2400" b="1" dirty="0"/>
              <a:t>трех дней, шести месяцев, одного года, полутора лет, двух, двух с половиной, трех, четы­рех лет</a:t>
            </a:r>
            <a:r>
              <a:rPr lang="ru-RU" sz="2400" dirty="0"/>
              <a:t>. </a:t>
            </a:r>
            <a:endParaRPr lang="ru-RU" sz="2400" dirty="0" smtClean="0"/>
          </a:p>
          <a:p>
            <a:r>
              <a:rPr lang="ru-RU" sz="2400" dirty="0" smtClean="0"/>
              <a:t>Полученные </a:t>
            </a:r>
            <a:r>
              <a:rPr lang="ru-RU" sz="2400" dirty="0"/>
              <a:t>данные сравниваются с контрольными шкалами роста жеребят, соответствующего возраста и поро­ды, и делается заключение о правильности роста и развития.</a:t>
            </a:r>
          </a:p>
          <a:p>
            <a:r>
              <a:rPr lang="ru-RU" sz="2400" dirty="0"/>
              <a:t>Взрослых племенных лошадей обязательно нужно измерять после зачисления в производящий состав (жеребцов после од­ного сезона случки, маток после первой </a:t>
            </a:r>
            <a:r>
              <a:rPr lang="ru-RU" sz="2400" dirty="0" err="1"/>
              <a:t>выжеребки</a:t>
            </a:r>
            <a:r>
              <a:rPr lang="ru-RU" sz="2400" dirty="0"/>
              <a:t>).</a:t>
            </a:r>
          </a:p>
        </p:txBody>
      </p:sp>
    </p:spTree>
    <p:extLst>
      <p:ext uri="{BB962C8B-B14F-4D97-AF65-F5344CB8AC3E}">
        <p14:creationId xmlns:p14="http://schemas.microsoft.com/office/powerpoint/2010/main" val="108820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18044"/>
            <a:ext cx="9036496" cy="2308324"/>
          </a:xfrm>
          <a:prstGeom prst="rect">
            <a:avLst/>
          </a:prstGeom>
        </p:spPr>
        <p:txBody>
          <a:bodyPr wrap="square">
            <a:spAutoFit/>
          </a:bodyPr>
          <a:lstStyle/>
          <a:p>
            <a:r>
              <a:rPr lang="ru-RU" b="1" dirty="0"/>
              <a:t>Высоту холки </a:t>
            </a:r>
            <a:r>
              <a:rPr lang="ru-RU" dirty="0"/>
              <a:t>измеряют по вертикали — расстояние от холки животного до земли. По этому замеру можно сказать высоту животного. Измерительный прибор выглядит как палка, на которой находятся сантиметровые деления. На палке есть рейка, которая свободно перемещается. Человек должен установить палку строго вертикально возле передней левой ноги лошадки. Потом он двигает рейку и останавливает ее там, где находиться высшая часть холки. Если у лошади есть подковы, то от полученной суммы отнимают один или два сантиметра, которые являются толщиной подковы.</a:t>
            </a:r>
          </a:p>
        </p:txBody>
      </p:sp>
      <p:pic>
        <p:nvPicPr>
          <p:cNvPr id="21506" name="Picture 2" descr="http://vseokone.ru/wp-content/uploads/2015/01/%D0%A2%D0%B5%D0%BB%D0%BE%D1%81%D0%BB%D0%BE%D0%B6%D0%B5%D0%BD%D0%B8%D0%B5-%D0%BB%D0%BE%D1%88%D0%B0%D0%B4%D0%B8.jpg"/>
          <p:cNvPicPr>
            <a:picLocks noChangeAspect="1" noChangeArrowheads="1"/>
          </p:cNvPicPr>
          <p:nvPr/>
        </p:nvPicPr>
        <p:blipFill>
          <a:blip r:embed="rId2">
            <a:clrChange>
              <a:clrFrom>
                <a:srgbClr val="CBE0FF"/>
              </a:clrFrom>
              <a:clrTo>
                <a:srgbClr val="CBE0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763688" y="2495777"/>
            <a:ext cx="5472608" cy="412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6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5846"/>
            <a:ext cx="8424936" cy="3416320"/>
          </a:xfrm>
          <a:prstGeom prst="rect">
            <a:avLst/>
          </a:prstGeom>
        </p:spPr>
        <p:txBody>
          <a:bodyPr wrap="square">
            <a:spAutoFit/>
          </a:bodyPr>
          <a:lstStyle/>
          <a:p>
            <a:r>
              <a:rPr lang="ru-RU" dirty="0"/>
              <a:t>По высоте холки можно различить пони – до 100см, очень мелких – до 140 см, мелких – до 149 см, средних – до 159 см, крупных – до 179 см и очень крупных – выше 170 см. Иногда некоторые путают высокорослость и </a:t>
            </a:r>
            <a:r>
              <a:rPr lang="ru-RU" dirty="0" err="1"/>
              <a:t>высоконогость</a:t>
            </a:r>
            <a:r>
              <a:rPr lang="ru-RU" dirty="0"/>
              <a:t>. Большая высота в холке может быть присуща как тяжеловозным породам, так и верховым. Их обоих можно назвать высокорослыми. А вот верховая лошадь с длинными конечностями, уже считается </a:t>
            </a:r>
            <a:r>
              <a:rPr lang="ru-RU" dirty="0" err="1"/>
              <a:t>высоконогой</a:t>
            </a:r>
            <a:r>
              <a:rPr lang="ru-RU" dirty="0"/>
              <a:t>. Как правило, у </a:t>
            </a:r>
            <a:r>
              <a:rPr lang="ru-RU" dirty="0" err="1"/>
              <a:t>высоконогих</a:t>
            </a:r>
            <a:r>
              <a:rPr lang="ru-RU" dirty="0"/>
              <a:t> лошадей узкое тело, они слабее своих коллег и не особо устойчивы. У тяжеловозной лошадки обычно короткие конечности и очень большой обхват груди, вот ее можно назвать </a:t>
            </a:r>
            <a:r>
              <a:rPr lang="ru-RU" dirty="0" err="1"/>
              <a:t>низконогой</a:t>
            </a:r>
            <a:r>
              <a:rPr lang="ru-RU" dirty="0"/>
              <a:t>. Лошади с низкими ногами и широкой грудью, обычно имеют замедленные движения, но зато они хорошо используют корм и могут сохранять упитанность.</a:t>
            </a:r>
          </a:p>
        </p:txBody>
      </p:sp>
      <p:sp>
        <p:nvSpPr>
          <p:cNvPr id="3" name="Прямоугольник 2"/>
          <p:cNvSpPr/>
          <p:nvPr/>
        </p:nvSpPr>
        <p:spPr>
          <a:xfrm>
            <a:off x="334469" y="3933056"/>
            <a:ext cx="8280920" cy="2031325"/>
          </a:xfrm>
          <a:prstGeom prst="rect">
            <a:avLst/>
          </a:prstGeom>
        </p:spPr>
        <p:txBody>
          <a:bodyPr wrap="square">
            <a:spAutoFit/>
          </a:bodyPr>
          <a:lstStyle/>
          <a:p>
            <a:r>
              <a:rPr lang="ru-RU" dirty="0"/>
              <a:t>Измерительной лентой можно так же отмерить обхват пясти. Измеряется обычно передняя левая нога, вокруг нее натягивают ленту возле самой узкой части. Верховые лошади имеют обхват 18-20 см, а тяжеловозы – 23-25 см. По обхвату пясти, можно будет сказать, как будет развиваться костяк и какой он сейчас, какая у него крепость и так далее. Если обхват небольшой, то ноги у лошади обычно тонкие и стройные. Но излишняя сухость так же не приветствуется.</a:t>
            </a:r>
          </a:p>
        </p:txBody>
      </p:sp>
    </p:spTree>
    <p:extLst>
      <p:ext uri="{BB962C8B-B14F-4D97-AF65-F5344CB8AC3E}">
        <p14:creationId xmlns:p14="http://schemas.microsoft.com/office/powerpoint/2010/main" val="301942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344" y="520511"/>
            <a:ext cx="8568952" cy="1477328"/>
          </a:xfrm>
          <a:prstGeom prst="rect">
            <a:avLst/>
          </a:prstGeom>
        </p:spPr>
        <p:txBody>
          <a:bodyPr wrap="square">
            <a:spAutoFit/>
          </a:bodyPr>
          <a:lstStyle/>
          <a:p>
            <a:r>
              <a:rPr lang="ru-RU" dirty="0"/>
              <a:t>Для того чтобы замерить обхват груди у лошади, необходимо взять измерительную ленту или рулетку. Рулеткой нужно обогнуть самую высокую точку на холке и нижнюю поверхность груди по вертикали, при этом касаясь заднего угла на лопатке. Обхват тяжеловозных лошадей обычно достигает до 240 см, а у крупных верховых животных – от 175 до 190 см.</a:t>
            </a:r>
          </a:p>
        </p:txBody>
      </p:sp>
      <p:sp>
        <p:nvSpPr>
          <p:cNvPr id="3" name="Прямоугольник 2"/>
          <p:cNvSpPr/>
          <p:nvPr/>
        </p:nvSpPr>
        <p:spPr>
          <a:xfrm>
            <a:off x="160187" y="2066190"/>
            <a:ext cx="8568952" cy="1477328"/>
          </a:xfrm>
          <a:prstGeom prst="rect">
            <a:avLst/>
          </a:prstGeom>
        </p:spPr>
        <p:txBody>
          <a:bodyPr wrap="square">
            <a:spAutoFit/>
          </a:bodyPr>
          <a:lstStyle/>
          <a:p>
            <a:r>
              <a:rPr lang="ru-RU" dirty="0"/>
              <a:t>Если взять палку и измерить ею расстояние от переднего выступа плеча – лопаточного сочленения до задней точки седалищного бугра, то можно увидеть длину туловища лошади. Формат лошади можно узнать от соотношения высоты холки и длины туловища. Он может быть в виде квадрата, стоячего или лежачего прямоугольника.</a:t>
            </a:r>
          </a:p>
        </p:txBody>
      </p:sp>
      <p:pic>
        <p:nvPicPr>
          <p:cNvPr id="4" name="Рисунок 3" descr="Формат лошади,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91" y="3861048"/>
            <a:ext cx="824519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7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133" y="116632"/>
            <a:ext cx="8820472" cy="6247864"/>
          </a:xfrm>
          <a:prstGeom prst="rect">
            <a:avLst/>
          </a:prstGeom>
        </p:spPr>
        <p:txBody>
          <a:bodyPr wrap="square">
            <a:spAutoFit/>
          </a:bodyPr>
          <a:lstStyle/>
          <a:p>
            <a:r>
              <a:rPr lang="ru-RU" sz="2000" dirty="0"/>
              <a:t>Живая масса лошади является показателем крупности и массивности. От живой массы лошади зависит сила ее тяги и грузоподъемность. </a:t>
            </a:r>
            <a:endParaRPr lang="ru-RU" sz="2000" dirty="0" smtClean="0"/>
          </a:p>
          <a:p>
            <a:r>
              <a:rPr lang="ru-RU" sz="2000" dirty="0" smtClean="0"/>
              <a:t>По </a:t>
            </a:r>
            <a:r>
              <a:rPr lang="ru-RU" sz="2000" dirty="0"/>
              <a:t>массе контролируют рост и развитие, кормление и состояние упитанности лошади. </a:t>
            </a:r>
            <a:endParaRPr lang="ru-RU" sz="2000" dirty="0" smtClean="0"/>
          </a:p>
          <a:p>
            <a:r>
              <a:rPr lang="ru-RU" sz="2000" dirty="0" smtClean="0"/>
              <a:t>По </a:t>
            </a:r>
            <a:r>
              <a:rPr lang="ru-RU" sz="2000" dirty="0"/>
              <a:t>живой массе лошади делятся на мелких (до 400 кг), средних (400 - 600 кг) и крупных (свыше 600 кг). Отдельные лошади шаговых пород достигают живой массы в 1000 кг и более.</a:t>
            </a:r>
          </a:p>
          <a:p>
            <a:r>
              <a:rPr lang="ru-RU" sz="2000" dirty="0"/>
              <a:t>Взвешивание производят на специальных весах для взве­шивания животных утром до кормления и поения.</a:t>
            </a:r>
          </a:p>
          <a:p>
            <a:r>
              <a:rPr lang="ru-RU" sz="2000" dirty="0"/>
              <a:t>В некоторых случаях </a:t>
            </a:r>
            <a:r>
              <a:rPr lang="ru-RU" sz="2000" b="1" dirty="0"/>
              <a:t>определяют живую массу по проме­рам</a:t>
            </a:r>
            <a:r>
              <a:rPr lang="ru-RU" sz="2000" dirty="0"/>
              <a:t>. Существует несколько способов, но лучшим является оп­ределение живой массы по обхвату груди.</a:t>
            </a:r>
          </a:p>
          <a:p>
            <a:pPr algn="ctr"/>
            <a:r>
              <a:rPr lang="ru-RU" sz="2000" i="1" dirty="0"/>
              <a:t>Способ профессора </a:t>
            </a:r>
            <a:r>
              <a:rPr lang="ru-RU" sz="2000" i="1" dirty="0" err="1"/>
              <a:t>Маторина</a:t>
            </a:r>
            <a:endParaRPr lang="ru-RU" sz="2000" dirty="0"/>
          </a:p>
          <a:p>
            <a:r>
              <a:rPr lang="ru-RU" sz="2000" dirty="0"/>
              <a:t>Независимо от типа лошади, живая масса определяется по формуле:</a:t>
            </a:r>
          </a:p>
          <a:p>
            <a:r>
              <a:rPr lang="ru-RU" sz="2000" i="1" dirty="0"/>
              <a:t>у  - </a:t>
            </a:r>
            <a:r>
              <a:rPr lang="ru-RU" sz="2000" dirty="0"/>
              <a:t>6</a:t>
            </a:r>
            <a:r>
              <a:rPr lang="ru-RU" sz="2000" i="1" dirty="0"/>
              <a:t>х</a:t>
            </a:r>
            <a:r>
              <a:rPr lang="ru-RU" sz="2000" dirty="0"/>
              <a:t> - 620  или у =  6,4</a:t>
            </a:r>
            <a:r>
              <a:rPr lang="ru-RU" sz="2000" i="1" dirty="0"/>
              <a:t> х</a:t>
            </a:r>
            <a:r>
              <a:rPr lang="ru-RU" sz="2000" dirty="0"/>
              <a:t> -</a:t>
            </a:r>
            <a:r>
              <a:rPr lang="ru-RU" sz="2000" i="1" dirty="0"/>
              <a:t>  </a:t>
            </a:r>
            <a:r>
              <a:rPr lang="ru-RU" sz="2000" dirty="0"/>
              <a:t>689,</a:t>
            </a:r>
          </a:p>
          <a:p>
            <a:r>
              <a:rPr lang="ru-RU" sz="2000" dirty="0"/>
              <a:t> где </a:t>
            </a:r>
            <a:r>
              <a:rPr lang="ru-RU" sz="2000" i="1" dirty="0"/>
              <a:t>у - </a:t>
            </a:r>
            <a:r>
              <a:rPr lang="ru-RU" sz="2000" dirty="0"/>
              <a:t>живая  масса (в  кг</a:t>
            </a:r>
            <a:r>
              <a:rPr lang="ru-RU" sz="2000" i="1" dirty="0"/>
              <a:t>), х</a:t>
            </a:r>
            <a:r>
              <a:rPr lang="ru-RU" sz="2000" dirty="0"/>
              <a:t>-</a:t>
            </a:r>
            <a:r>
              <a:rPr lang="ru-RU" sz="2000" i="1" dirty="0"/>
              <a:t> </a:t>
            </a:r>
            <a:r>
              <a:rPr lang="ru-RU" sz="2000" dirty="0"/>
              <a:t>обхват груди (в см)</a:t>
            </a:r>
          </a:p>
          <a:p>
            <a:pPr algn="ctr"/>
            <a:r>
              <a:rPr lang="ru-RU" sz="2000" i="1" dirty="0"/>
              <a:t>Способ профессора </a:t>
            </a:r>
            <a:r>
              <a:rPr lang="ru-RU" sz="2000" i="1" dirty="0" err="1"/>
              <a:t>Дюрста</a:t>
            </a:r>
            <a:endParaRPr lang="ru-RU" sz="2000" dirty="0"/>
          </a:p>
          <a:p>
            <a:r>
              <a:rPr lang="ru-RU" sz="2000" dirty="0"/>
              <a:t>Живую массу (в кг) определяют умноженном величины об­хвата груди на коэффициенты: 2,7-для легких лошадей; 3,1 - для средних; 3,5  - для тяжелых.</a:t>
            </a:r>
          </a:p>
        </p:txBody>
      </p:sp>
    </p:spTree>
    <p:extLst>
      <p:ext uri="{BB962C8B-B14F-4D97-AF65-F5344CB8AC3E}">
        <p14:creationId xmlns:p14="http://schemas.microsoft.com/office/powerpoint/2010/main" val="287119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s9430.vk.me/u17872339/110335943/x_607f845b.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28"/>
          <a:stretch/>
        </p:blipFill>
        <p:spPr bwMode="auto">
          <a:xfrm>
            <a:off x="3369264" y="569105"/>
            <a:ext cx="5452123"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683568" y="548680"/>
            <a:ext cx="8229600" cy="112474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ru-RU" dirty="0" smtClean="0"/>
              <a:t>ОТМЕТИНЫ НА ГОЛОВЕ</a:t>
            </a:r>
            <a:endParaRPr lang="ru-RU"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74" y="4437112"/>
            <a:ext cx="3517106" cy="203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20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528" y="270357"/>
            <a:ext cx="866293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Изучение экстерьера методом индексов и построения экстерьерных профилей (графический метод)</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изучения типа телосложения лошади применяют метод индексов - соотношение двух, обычно связанных между со­бой, промеров, выраженное в процентах.</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Индексы используются для сравнения между собой разных пород лошадей, а в пределах породы - типов, линий, семейств и отдельных животных.</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Наиболее употребительны следующие индексы телосложе­ния лошадей:</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endParaRPr>
          </a:p>
        </p:txBody>
      </p:sp>
      <p:sp>
        <p:nvSpPr>
          <p:cNvPr id="3" name="Rectangle 3"/>
          <p:cNvSpPr>
            <a:spLocks noChangeArrowheads="1"/>
          </p:cNvSpPr>
          <p:nvPr/>
        </p:nvSpPr>
        <p:spPr bwMode="auto">
          <a:xfrm>
            <a:off x="323528" y="3681318"/>
            <a:ext cx="8662934" cy="2523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alt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altLang="ru-RU"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Этот индекс составлен из промеров различной скорости роста и убедительно характеризует не только тип телосложе­ния лошади, но и возрастные изменения телосложения. У но­ворожденных жеребят величина этого индекса меньше 100%, с возрастом постепенно увеличивается. Недоразвитые жеребя­та имеют меньшую величину индекса.</a:t>
            </a:r>
            <a:endParaRPr kumimoji="0" lang="ru-RU" altLang="ru-RU" sz="20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 верховых лошадей индекс формата равен 97 - 99,%; уп­ряжных - 101 - 103%, шаговых - 106 -109,%.</a:t>
            </a:r>
            <a:endParaRPr kumimoji="0" lang="ru-RU" altLang="ru-RU" sz="2000" b="0" i="0" u="none" strike="noStrike" cap="none" normalizeH="0" baseline="0" dirty="0" smtClean="0">
              <a:ln>
                <a:noFill/>
              </a:ln>
              <a:solidFill>
                <a:schemeClr val="tx1"/>
              </a:solidFill>
              <a:effectLst/>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82253"/>
            <a:ext cx="5478082" cy="61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56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5896" y="407948"/>
            <a:ext cx="62627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Индекс обхвата  груди   (</a:t>
            </a:r>
            <a:r>
              <a:rPr kumimoji="0" lang="ru-RU" alt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широкотелости</a:t>
            </a:r>
            <a:r>
              <a:rPr kumimoji="0" lang="ru-RU" alt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altLang="ru-RU" sz="24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08720"/>
            <a:ext cx="4832537" cy="11521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54636" y="2204864"/>
            <a:ext cx="825630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увеличивается с возрастом, так как в </a:t>
            </a:r>
            <a:r>
              <a:rPr kumimoji="0" lang="ru-RU" alt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послеутробный</a:t>
            </a: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период более интенсивно растут плоские кости по сравнению с труб­чатыми. По индексу </a:t>
            </a:r>
            <a:r>
              <a:rPr kumimoji="0" lang="ru-RU" alt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широкотелости</a:t>
            </a: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судят о массивности ло­шади. Он тесно связан с типом конституции лошади.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Лошади верховых пород имеют обхват груди, превышающий рост на 8 - 15%, лошади тяжеловозных пород имеют наиболее массив­ное туловище и обхват груди у них превышает рост на 25 -30%-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Величина индекса </a:t>
            </a:r>
            <a:r>
              <a:rPr kumimoji="0" lang="ru-RU" alt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широкотелости</a:t>
            </a: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упряжных пород 116 -120%. Широкая и глубокая грудная клетка является показа­телем хорошего развития лошади, поэтому наибольшая вели­чина индекса </a:t>
            </a:r>
            <a:r>
              <a:rPr kumimoji="0" lang="ru-RU" alt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широкотелости</a:t>
            </a: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желательна для всех пород.</a:t>
            </a:r>
            <a:endParaRPr kumimoji="0" lang="ru-RU" altLang="ru-R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6856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332656"/>
            <a:ext cx="5367888" cy="400110"/>
          </a:xfrm>
          <a:prstGeom prst="rect">
            <a:avLst/>
          </a:prstGeom>
        </p:spPr>
        <p:txBody>
          <a:bodyPr wrap="square">
            <a:spAutoFit/>
          </a:bodyPr>
          <a:lstStyle/>
          <a:p>
            <a:r>
              <a:rPr lang="ru-RU" sz="2000" dirty="0"/>
              <a:t>Индекс обхвата  пясти   (костистости)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732766"/>
            <a:ext cx="341352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23528" y="1524854"/>
            <a:ext cx="8424936" cy="1477328"/>
          </a:xfrm>
          <a:prstGeom prst="rect">
            <a:avLst/>
          </a:prstGeom>
        </p:spPr>
        <p:txBody>
          <a:bodyPr wrap="square">
            <a:spAutoFit/>
          </a:bodyPr>
          <a:lstStyle/>
          <a:p>
            <a:r>
              <a:rPr lang="ru-RU" dirty="0"/>
              <a:t>Этот индекс характеризует развитие костяка и является одним из показателей крепости конституции, с возрастом ме­няется мало. У рысистых и верховых пород он равен 12,5% (в среднем), у тяжеловозов - 15,5 - 16,5%. Наибольшая вели­чина индекса желательна для лошадей всех пород.</a:t>
            </a:r>
          </a:p>
          <a:p>
            <a:r>
              <a:rPr lang="ru-RU" dirty="0"/>
              <a:t>Кроме перечисленных основных индексов вычисляют также следующие:</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68960"/>
            <a:ext cx="6532538" cy="6297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258" y="3962963"/>
            <a:ext cx="5642696" cy="6480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055" y="4713635"/>
            <a:ext cx="7059889" cy="6430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182" y="5661248"/>
            <a:ext cx="6257636" cy="5760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8"/>
          <p:cNvSpPr>
            <a:spLocks noChangeArrowheads="1"/>
          </p:cNvSpPr>
          <p:nvPr/>
        </p:nvSpPr>
        <p:spPr bwMode="auto">
          <a:xfrm>
            <a:off x="179512" y="3579113"/>
            <a:ext cx="78370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позволяет  сделать вывод о  степени  развития  туловища ло­шади,</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endParaRPr>
          </a:p>
        </p:txBody>
      </p:sp>
      <p:sp>
        <p:nvSpPr>
          <p:cNvPr id="6" name="Rectangle 9"/>
          <p:cNvSpPr>
            <a:spLocks noChangeArrowheads="1"/>
          </p:cNvSpPr>
          <p:nvPr/>
        </p:nvSpPr>
        <p:spPr bwMode="auto">
          <a:xfrm>
            <a:off x="0" y="1952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10"/>
          <p:cNvSpPr>
            <a:spLocks noChangeArrowheads="1"/>
          </p:cNvSpPr>
          <p:nvPr/>
        </p:nvSpPr>
        <p:spPr bwMode="auto">
          <a:xfrm>
            <a:off x="0" y="2847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369008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hen-la.com/articles-vim/kalinovska/horse-part1/horse64.gif"/>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391" r="99805">
                        <a14:foregroundMark x1="41602" y1="1323" x2="51367" y2="99471"/>
                        <a14:backgroundMark x1="44922" y1="34127" x2="68555" y2="33862"/>
                        <a14:backgroundMark x1="68555" y1="33862" x2="65430" y2="0"/>
                        <a14:backgroundMark x1="48633" y1="1323" x2="42969" y2="17989"/>
                        <a14:backgroundMark x1="58984" y1="59788" x2="58984" y2="59788"/>
                      </a14:backgroundRemoval>
                    </a14:imgEffect>
                  </a14:imgLayer>
                </a14:imgProps>
              </a:ext>
              <a:ext uri="{28A0092B-C50C-407E-A947-70E740481C1C}">
                <a14:useLocalDpi xmlns:a14="http://schemas.microsoft.com/office/drawing/2010/main" val="0"/>
              </a:ext>
            </a:extLst>
          </a:blip>
          <a:srcRect/>
          <a:stretch>
            <a:fillRect/>
          </a:stretch>
        </p:blipFill>
        <p:spPr bwMode="auto">
          <a:xfrm>
            <a:off x="2987824" y="3136648"/>
            <a:ext cx="5040560" cy="3721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820472" cy="3416320"/>
          </a:xfrm>
          <a:prstGeom prst="rect">
            <a:avLst/>
          </a:prstGeom>
        </p:spPr>
        <p:txBody>
          <a:bodyPr wrap="square">
            <a:spAutoFit/>
          </a:bodyPr>
          <a:lstStyle/>
          <a:p>
            <a:r>
              <a:rPr lang="ru-RU" dirty="0"/>
              <a:t>Голова в </a:t>
            </a:r>
            <a:r>
              <a:rPr lang="ru-RU" dirty="0" smtClean="0"/>
              <a:t>профиль. При </a:t>
            </a:r>
            <a:r>
              <a:rPr lang="ru-RU" dirty="0"/>
              <a:t>длине головы — АБ, измеряемой расстоянием от затылочного гребня до конца губ</a:t>
            </a:r>
            <a:r>
              <a:rPr lang="ru-RU" dirty="0" smtClean="0"/>
              <a:t>: 1</a:t>
            </a:r>
            <a:r>
              <a:rPr lang="ru-RU" dirty="0"/>
              <a:t>. Глубина ВГ от передней поверхности (головы) до угла нижней челюсти равняется половине АБ</a:t>
            </a:r>
            <a:r>
              <a:rPr lang="ru-RU" dirty="0" smtClean="0"/>
              <a:t>. 2</a:t>
            </a:r>
            <a:r>
              <a:rPr lang="ru-RU" dirty="0"/>
              <a:t>. Ширина шеи в самой узкой ее части также половине АБ</a:t>
            </a:r>
            <a:r>
              <a:rPr lang="ru-RU" dirty="0" smtClean="0"/>
              <a:t>. 3</a:t>
            </a:r>
            <a:r>
              <a:rPr lang="ru-RU" dirty="0"/>
              <a:t>. Расстояние ЖЗ равняется половине АБ</a:t>
            </a:r>
            <a:r>
              <a:rPr lang="ru-RU" dirty="0" smtClean="0"/>
              <a:t>. 4</a:t>
            </a:r>
            <a:r>
              <a:rPr lang="ru-RU" dirty="0"/>
              <a:t>. Расстояние от затылка до внутреннего угла глаза АЖ равняется глубине головы ИК, взятой перпендикулярно к профилю.</a:t>
            </a:r>
          </a:p>
          <a:p>
            <a:r>
              <a:rPr lang="ru-RU" dirty="0"/>
              <a:t>Голова при, осмотре спереди (рис. б). Наибольшая ширина головы АБ (между двумя крайними пунктами бровных дуг) примерно равняется</a:t>
            </a:r>
            <a:r>
              <a:rPr lang="ru-RU" dirty="0" smtClean="0"/>
              <a:t>: 1</a:t>
            </a:r>
            <a:r>
              <a:rPr lang="ru-RU" dirty="0"/>
              <a:t>. Расстоянию АВ от бровной дуги до затылочного </a:t>
            </a:r>
            <a:r>
              <a:rPr lang="ru-RU" dirty="0" err="1" smtClean="0"/>
              <a:t>гребня,v</a:t>
            </a:r>
            <a:r>
              <a:rPr lang="ru-RU" dirty="0" smtClean="0"/>
              <a:t> 2</a:t>
            </a:r>
            <a:r>
              <a:rPr lang="ru-RU" dirty="0"/>
              <a:t>. Расстоянию АГ от бровной дуги до середины спинки носа</a:t>
            </a:r>
            <a:r>
              <a:rPr lang="ru-RU" dirty="0" smtClean="0"/>
              <a:t>. 3</a:t>
            </a:r>
            <a:r>
              <a:rPr lang="ru-RU" dirty="0"/>
              <a:t>. ГД — от середины спинки носа до конца губ.</a:t>
            </a:r>
          </a:p>
          <a:p>
            <a:r>
              <a:rPr lang="ru-RU" dirty="0"/>
              <a:t>4. Расстояние между скуловыми гребнями ЕЖ равняется расстоянию ЗИ между внутренними углами глаз.</a:t>
            </a:r>
          </a:p>
        </p:txBody>
      </p:sp>
      <p:sp>
        <p:nvSpPr>
          <p:cNvPr id="4" name="Заголовок 1"/>
          <p:cNvSpPr txBox="1">
            <a:spLocks/>
          </p:cNvSpPr>
          <p:nvPr/>
        </p:nvSpPr>
        <p:spPr>
          <a:xfrm>
            <a:off x="166370" y="4869160"/>
            <a:ext cx="8229600" cy="112474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ru-RU" dirty="0" smtClean="0"/>
              <a:t>Для </a:t>
            </a:r>
          </a:p>
          <a:p>
            <a:pPr algn="l"/>
            <a:r>
              <a:rPr lang="ru-RU" dirty="0" smtClean="0"/>
              <a:t>рисования</a:t>
            </a:r>
            <a:endParaRPr lang="ru-RU" dirty="0"/>
          </a:p>
        </p:txBody>
      </p:sp>
    </p:spTree>
    <p:extLst>
      <p:ext uri="{BB962C8B-B14F-4D97-AF65-F5344CB8AC3E}">
        <p14:creationId xmlns:p14="http://schemas.microsoft.com/office/powerpoint/2010/main" val="795713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hen-la.com/articles-vim/kalinovska/horse-part1/horse75.gif"/>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0" r="100000">
                        <a14:backgroundMark x1="1460" y1="74229" x2="23175" y2="73128"/>
                        <a14:backgroundMark x1="23175" y1="73128" x2="23905" y2="99780"/>
                        <a14:backgroundMark x1="1642" y1="74670" x2="365" y2="99119"/>
                        <a14:backgroundMark x1="10036" y1="55947" x2="10036" y2="55947"/>
                      </a14:backgroundRemoval>
                    </a14:imgEffect>
                  </a14:imgLayer>
                </a14:imgProps>
              </a:ext>
              <a:ext uri="{28A0092B-C50C-407E-A947-70E740481C1C}">
                <a14:useLocalDpi xmlns:a14="http://schemas.microsoft.com/office/drawing/2010/main" val="0"/>
              </a:ext>
            </a:extLst>
          </a:blip>
          <a:srcRect/>
          <a:stretch>
            <a:fillRect/>
          </a:stretch>
        </p:blipFill>
        <p:spPr bwMode="auto">
          <a:xfrm>
            <a:off x="3575560" y="1758117"/>
            <a:ext cx="5928108" cy="49112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1180" y="476672"/>
            <a:ext cx="8916207" cy="6740307"/>
          </a:xfrm>
          <a:prstGeom prst="rect">
            <a:avLst/>
          </a:prstGeom>
        </p:spPr>
        <p:txBody>
          <a:bodyPr wrap="square">
            <a:spAutoFit/>
          </a:bodyPr>
          <a:lstStyle/>
          <a:p>
            <a:r>
              <a:rPr lang="ru-RU" dirty="0"/>
              <a:t>Длина головы АВ </a:t>
            </a:r>
            <a:r>
              <a:rPr lang="ru-RU" dirty="0" smtClean="0"/>
              <a:t>почти </a:t>
            </a:r>
            <a:r>
              <a:rPr lang="ru-RU" dirty="0"/>
              <a:t>точно равняется расстояниям:</a:t>
            </a:r>
          </a:p>
          <a:p>
            <a:r>
              <a:rPr lang="ru-RU" dirty="0"/>
              <a:t>1. От спины и до нижней брюшной стенки ДЕ (глубина тела).</a:t>
            </a:r>
          </a:p>
          <a:p>
            <a:r>
              <a:rPr lang="ru-RU" dirty="0"/>
              <a:t>2. От высшей точки холки до плечевого бугра ВГ (лопатка).</a:t>
            </a:r>
          </a:p>
          <a:p>
            <a:r>
              <a:rPr lang="ru-RU" dirty="0"/>
              <a:t>3. От верхнего конца коленной складки до пяточного бугра ПЖ.</a:t>
            </a:r>
          </a:p>
          <a:p>
            <a:r>
              <a:rPr lang="ru-RU" dirty="0"/>
              <a:t>4. От пяточного бугра до земли ЖЗ.</a:t>
            </a:r>
          </a:p>
          <a:p>
            <a:r>
              <a:rPr lang="ru-RU" dirty="0"/>
              <a:t>Две с половиной длины головы </a:t>
            </a:r>
            <a:endParaRPr lang="ru-RU" dirty="0" smtClean="0"/>
          </a:p>
          <a:p>
            <a:r>
              <a:rPr lang="ru-RU" dirty="0" smtClean="0"/>
              <a:t>почти </a:t>
            </a:r>
            <a:r>
              <a:rPr lang="ru-RU" dirty="0"/>
              <a:t>равны.</a:t>
            </a:r>
          </a:p>
          <a:p>
            <a:r>
              <a:rPr lang="ru-RU" dirty="0"/>
              <a:t>1. Высоте холки над землей ВК.</a:t>
            </a:r>
          </a:p>
          <a:p>
            <a:r>
              <a:rPr lang="ru-RU" dirty="0"/>
              <a:t>2. Высоте высшей точки крупа </a:t>
            </a:r>
            <a:endParaRPr lang="ru-RU" dirty="0" smtClean="0"/>
          </a:p>
          <a:p>
            <a:r>
              <a:rPr lang="ru-RU" dirty="0" smtClean="0"/>
              <a:t>над </a:t>
            </a:r>
            <a:r>
              <a:rPr lang="ru-RU" dirty="0"/>
              <a:t>землей ЛМ.</a:t>
            </a:r>
          </a:p>
          <a:p>
            <a:r>
              <a:rPr lang="ru-RU" dirty="0"/>
              <a:t>3. Очень часто длине </a:t>
            </a:r>
            <a:r>
              <a:rPr lang="ru-RU" dirty="0" smtClean="0"/>
              <a:t>туловища</a:t>
            </a:r>
          </a:p>
          <a:p>
            <a:r>
              <a:rPr lang="ru-RU" dirty="0" smtClean="0"/>
              <a:t> </a:t>
            </a:r>
            <a:r>
              <a:rPr lang="ru-RU" dirty="0"/>
              <a:t>от плечевого бугра до седалищного </a:t>
            </a:r>
            <a:endParaRPr lang="ru-RU" dirty="0" smtClean="0"/>
          </a:p>
          <a:p>
            <a:r>
              <a:rPr lang="ru-RU" dirty="0" smtClean="0"/>
              <a:t>бугра </a:t>
            </a:r>
            <a:r>
              <a:rPr lang="ru-RU" dirty="0"/>
              <a:t>ГИ (косая длина тела).</a:t>
            </a:r>
          </a:p>
          <a:p>
            <a:r>
              <a:rPr lang="ru-RU" dirty="0"/>
              <a:t>Длина крупа РИ (измеряемая от </a:t>
            </a:r>
            <a:endParaRPr lang="ru-RU" dirty="0" smtClean="0"/>
          </a:p>
          <a:p>
            <a:r>
              <a:rPr lang="ru-RU" dirty="0" smtClean="0"/>
              <a:t>переднего </a:t>
            </a:r>
            <a:r>
              <a:rPr lang="ru-RU" dirty="0"/>
              <a:t>выступа </a:t>
            </a:r>
            <a:r>
              <a:rPr lang="ru-RU" dirty="0" err="1" smtClean="0"/>
              <a:t>маклока</a:t>
            </a:r>
            <a:r>
              <a:rPr lang="ru-RU" dirty="0" smtClean="0"/>
              <a:t> </a:t>
            </a:r>
            <a:r>
              <a:rPr lang="ru-RU" dirty="0"/>
              <a:t>до </a:t>
            </a:r>
            <a:endParaRPr lang="ru-RU" dirty="0" smtClean="0"/>
          </a:p>
          <a:p>
            <a:r>
              <a:rPr lang="ru-RU" dirty="0" smtClean="0"/>
              <a:t>седалищного </a:t>
            </a:r>
            <a:r>
              <a:rPr lang="ru-RU" dirty="0"/>
              <a:t>бугра) примерно равна </a:t>
            </a:r>
            <a:endParaRPr lang="ru-RU" dirty="0" smtClean="0"/>
          </a:p>
          <a:p>
            <a:r>
              <a:rPr lang="ru-RU" dirty="0" smtClean="0"/>
              <a:t>расстояниям</a:t>
            </a:r>
            <a:r>
              <a:rPr lang="ru-RU" dirty="0"/>
              <a:t>:</a:t>
            </a:r>
          </a:p>
          <a:p>
            <a:pPr marL="342900" indent="-342900">
              <a:buAutoNum type="arabicPeriod"/>
            </a:pPr>
            <a:r>
              <a:rPr lang="ru-RU" dirty="0" smtClean="0"/>
              <a:t>От </a:t>
            </a:r>
            <a:r>
              <a:rPr lang="ru-RU" dirty="0"/>
              <a:t>вершины ягодицы до нижнего конца </a:t>
            </a:r>
            <a:endParaRPr lang="ru-RU" dirty="0" smtClean="0"/>
          </a:p>
          <a:p>
            <a:r>
              <a:rPr lang="ru-RU" dirty="0" smtClean="0"/>
              <a:t>коленной </a:t>
            </a:r>
            <a:r>
              <a:rPr lang="ru-RU" dirty="0"/>
              <a:t>складки ИП.</a:t>
            </a:r>
          </a:p>
          <a:p>
            <a:r>
              <a:rPr lang="ru-RU" dirty="0"/>
              <a:t>2. От места соединения шеи с грудью до </a:t>
            </a:r>
            <a:endParaRPr lang="ru-RU" dirty="0" smtClean="0"/>
          </a:p>
          <a:p>
            <a:r>
              <a:rPr lang="ru-RU" dirty="0" smtClean="0"/>
              <a:t>начала </a:t>
            </a:r>
            <a:r>
              <a:rPr lang="ru-RU" dirty="0"/>
              <a:t>холки ОН (ширина шеи у </a:t>
            </a:r>
            <a:endParaRPr lang="ru-RU" dirty="0" smtClean="0"/>
          </a:p>
          <a:p>
            <a:r>
              <a:rPr lang="ru-RU" dirty="0" smtClean="0"/>
              <a:t>нижнего </a:t>
            </a:r>
            <a:r>
              <a:rPr lang="ru-RU" dirty="0"/>
              <a:t>конца ее).</a:t>
            </a:r>
          </a:p>
          <a:p>
            <a:r>
              <a:rPr lang="ru-RU" dirty="0"/>
              <a:t/>
            </a:r>
            <a:br>
              <a:rPr lang="ru-RU" dirty="0"/>
            </a:br>
            <a:endParaRPr lang="ru-RU" dirty="0"/>
          </a:p>
        </p:txBody>
      </p:sp>
    </p:spTree>
    <p:extLst>
      <p:ext uri="{BB962C8B-B14F-4D97-AF65-F5344CB8AC3E}">
        <p14:creationId xmlns:p14="http://schemas.microsoft.com/office/powerpoint/2010/main" val="762397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644" y="116632"/>
            <a:ext cx="8589881" cy="774943"/>
          </a:xfrm>
        </p:spPr>
        <p:txBody>
          <a:bodyPr/>
          <a:lstStyle/>
          <a:p>
            <a:r>
              <a:rPr lang="ru-RU" sz="2800" dirty="0" smtClean="0"/>
              <a:t>Источники и список </a:t>
            </a:r>
            <a:r>
              <a:rPr lang="ru-RU" sz="2800" dirty="0" smtClean="0"/>
              <a:t>использованной литературы</a:t>
            </a:r>
            <a:endParaRPr lang="ru-RU" sz="2800" dirty="0"/>
          </a:p>
        </p:txBody>
      </p:sp>
      <p:sp>
        <p:nvSpPr>
          <p:cNvPr id="5" name="Прямоугольник 4"/>
          <p:cNvSpPr/>
          <p:nvPr/>
        </p:nvSpPr>
        <p:spPr>
          <a:xfrm>
            <a:off x="334113" y="980728"/>
            <a:ext cx="8496944" cy="5940088"/>
          </a:xfrm>
          <a:prstGeom prst="rect">
            <a:avLst/>
          </a:prstGeom>
        </p:spPr>
        <p:txBody>
          <a:bodyPr wrap="square">
            <a:spAutoFit/>
          </a:bodyPr>
          <a:lstStyle/>
          <a:p>
            <a:pPr lvl="0"/>
            <a:r>
              <a:rPr lang="ru-RU" sz="2000" dirty="0" smtClean="0"/>
              <a:t>Дарвин </a:t>
            </a:r>
            <a:r>
              <a:rPr lang="ru-RU" sz="2000" dirty="0"/>
              <a:t>Ч. «Изменение животных и растений в домашней состоянии" </a:t>
            </a:r>
            <a:r>
              <a:rPr lang="ru-RU" sz="2000" dirty="0" err="1"/>
              <a:t>Сельхозгиз</a:t>
            </a:r>
            <a:r>
              <a:rPr lang="ru-RU" sz="2000" dirty="0"/>
              <a:t>,  1941.</a:t>
            </a:r>
          </a:p>
          <a:p>
            <a:pPr lvl="0"/>
            <a:r>
              <a:rPr lang="ru-RU" sz="2000" dirty="0"/>
              <a:t>Ипатов П. П., Молчанова Н, В. </a:t>
            </a:r>
            <a:r>
              <a:rPr lang="ru-RU" sz="2000" dirty="0" err="1"/>
              <a:t>Экетерьерная</a:t>
            </a:r>
            <a:r>
              <a:rPr lang="ru-RU" sz="2000" dirty="0"/>
              <a:t> оценка лошади. М, 1955. </a:t>
            </a:r>
          </a:p>
          <a:p>
            <a:pPr lvl="0"/>
            <a:r>
              <a:rPr lang="ru-RU" sz="2000" dirty="0"/>
              <a:t>Кулешов   П.   Н. Экстерьер  лошади.   Полная  энциклопедия  русского сельского хозяйства, т. </a:t>
            </a:r>
            <a:r>
              <a:rPr lang="en-US" sz="2000" dirty="0"/>
              <a:t>X</a:t>
            </a:r>
            <a:r>
              <a:rPr lang="ru-RU" sz="2000" dirty="0"/>
              <a:t>, </a:t>
            </a:r>
            <a:r>
              <a:rPr lang="ru-RU" sz="2000" dirty="0" err="1"/>
              <a:t>Спб</a:t>
            </a:r>
            <a:r>
              <a:rPr lang="ru-RU" sz="2000" dirty="0"/>
              <a:t>, 1907.</a:t>
            </a:r>
          </a:p>
          <a:p>
            <a:pPr lvl="0"/>
            <a:r>
              <a:rPr lang="ru-RU" sz="2000" dirty="0"/>
              <a:t>Кулешов  П.  Н. Выбор по экстерьеру лошадей, скота, овен и свиней. ГИЗ, 1926.</a:t>
            </a:r>
          </a:p>
          <a:p>
            <a:pPr lvl="0"/>
            <a:r>
              <a:rPr lang="ru-RU" sz="2000" dirty="0"/>
              <a:t>Красников А. С. Экстерьер лошади, М., 1957.</a:t>
            </a:r>
          </a:p>
          <a:p>
            <a:pPr lvl="0"/>
            <a:r>
              <a:rPr lang="ru-RU" sz="2000" dirty="0"/>
              <a:t>Красников А. С. Коневодство. М., «Колос», 1973.</a:t>
            </a:r>
          </a:p>
          <a:p>
            <a:pPr lvl="0"/>
            <a:r>
              <a:rPr lang="ru-RU" sz="2000" dirty="0" err="1"/>
              <a:t>Лакоза</a:t>
            </a:r>
            <a:r>
              <a:rPr lang="ru-RU" sz="2000" dirty="0"/>
              <a:t> И. И. Экстерьер лошади. «Книга о лошади», т   1  </a:t>
            </a:r>
            <a:r>
              <a:rPr lang="ru-RU" sz="2000" dirty="0" err="1"/>
              <a:t>СлГ</a:t>
            </a:r>
            <a:r>
              <a:rPr lang="ru-RU" sz="2000" dirty="0"/>
              <a:t>, 1952.</a:t>
            </a:r>
          </a:p>
          <a:p>
            <a:pPr lvl="0"/>
            <a:r>
              <a:rPr lang="ru-RU" sz="2000" dirty="0" err="1"/>
              <a:t>Лискун</a:t>
            </a:r>
            <a:r>
              <a:rPr lang="ru-RU" sz="2000" dirty="0"/>
              <a:t> Е. Ф. Экстерьер сельскохозяйственных животных. ГИЗ, 1928.</a:t>
            </a:r>
          </a:p>
          <a:p>
            <a:pPr lvl="0"/>
            <a:r>
              <a:rPr lang="ru-RU" sz="2000" dirty="0" err="1"/>
              <a:t>Придорогин</a:t>
            </a:r>
            <a:r>
              <a:rPr lang="ru-RU" sz="2000" dirty="0"/>
              <a:t> М.  И. Экстерьер. Оценка сельскохозяйственных  животных по наружному осмотру. М., 1947.</a:t>
            </a:r>
          </a:p>
          <a:p>
            <a:pPr lvl="0"/>
            <a:r>
              <a:rPr lang="ru-RU" sz="2000" dirty="0"/>
              <a:t>Урусов С. П. Книга о лошади. </a:t>
            </a:r>
            <a:r>
              <a:rPr lang="ru-RU" sz="2000" dirty="0" err="1"/>
              <a:t>Спб</a:t>
            </a:r>
            <a:r>
              <a:rPr lang="ru-RU" sz="2000" dirty="0"/>
              <a:t>, 1911.</a:t>
            </a:r>
          </a:p>
          <a:p>
            <a:pPr lvl="0"/>
            <a:r>
              <a:rPr lang="ru-RU" sz="2000" dirty="0" err="1"/>
              <a:t>Шпайер</a:t>
            </a:r>
            <a:r>
              <a:rPr lang="ru-RU" sz="2000" dirty="0"/>
              <a:t> Н. М. Экстерьер. «Книга о лошади». СХГ, 1937,</a:t>
            </a:r>
          </a:p>
          <a:p>
            <a:pPr lvl="0"/>
            <a:r>
              <a:rPr lang="ru-RU" sz="2000" dirty="0"/>
              <a:t>Юрасов Н. А. Коневодство. СХГ, М., 1939</a:t>
            </a:r>
            <a:r>
              <a:rPr lang="ru-RU" sz="2000" dirty="0" smtClean="0"/>
              <a:t>.</a:t>
            </a:r>
          </a:p>
          <a:p>
            <a:r>
              <a:rPr lang="ru-RU" sz="2000" dirty="0" smtClean="0">
                <a:hlinkClick r:id="rId2"/>
              </a:rPr>
              <a:t>http</a:t>
            </a:r>
            <a:r>
              <a:rPr lang="ru-RU" sz="2000" dirty="0">
                <a:hlinkClick r:id="rId2"/>
              </a:rPr>
              <a:t>://www.goldmustang.ru/magazine/konevodstvo/579.html</a:t>
            </a:r>
            <a:r>
              <a:rPr lang="ru-RU" sz="2000" dirty="0"/>
              <a:t> - © 2014 goldmustang.ru</a:t>
            </a:r>
          </a:p>
          <a:p>
            <a:pPr lvl="0"/>
            <a:endParaRPr lang="ru-RU" sz="2000" dirty="0"/>
          </a:p>
        </p:txBody>
      </p:sp>
    </p:spTree>
    <p:extLst>
      <p:ext uri="{BB962C8B-B14F-4D97-AF65-F5344CB8AC3E}">
        <p14:creationId xmlns:p14="http://schemas.microsoft.com/office/powerpoint/2010/main" val="235776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s9430.vk.me/u17872339/110335943/x_3fade5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8099"/>
            <a:ext cx="5904656" cy="622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4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cs9430.vk.me/u17872339/110335943/x_b6736a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978" y="332656"/>
            <a:ext cx="6673279" cy="623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1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s9430.vk.me/u17872339/110335943/x_f5596e4e.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606795" y="-33746"/>
            <a:ext cx="6537205" cy="490290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450650"/>
            <a:ext cx="5256584" cy="6463308"/>
          </a:xfrm>
          <a:prstGeom prst="rect">
            <a:avLst/>
          </a:prstGeom>
        </p:spPr>
        <p:txBody>
          <a:bodyPr wrap="square">
            <a:spAutoFit/>
          </a:bodyPr>
          <a:lstStyle/>
          <a:p>
            <a:r>
              <a:rPr lang="ru-RU" dirty="0" smtClean="0"/>
              <a:t>1. звёздочка</a:t>
            </a:r>
            <a:r>
              <a:rPr lang="ru-RU" dirty="0"/>
              <a:t>;</a:t>
            </a:r>
            <a:br>
              <a:rPr lang="ru-RU" dirty="0"/>
            </a:br>
            <a:r>
              <a:rPr lang="ru-RU" dirty="0"/>
              <a:t>2. звезда;</a:t>
            </a:r>
            <a:br>
              <a:rPr lang="ru-RU" dirty="0"/>
            </a:br>
            <a:r>
              <a:rPr lang="ru-RU" dirty="0"/>
              <a:t>3. звезда с узкой </a:t>
            </a:r>
            <a:endParaRPr lang="ru-RU" dirty="0" smtClean="0"/>
          </a:p>
          <a:p>
            <a:r>
              <a:rPr lang="ru-RU" dirty="0" smtClean="0"/>
              <a:t>прерывистой </a:t>
            </a:r>
            <a:r>
              <a:rPr lang="ru-RU" dirty="0"/>
              <a:t>проточиной и белизной между ноздрями;</a:t>
            </a:r>
            <a:br>
              <a:rPr lang="ru-RU" dirty="0"/>
            </a:br>
            <a:r>
              <a:rPr lang="ru-RU" dirty="0"/>
              <a:t>4. звезда с проточиной, </a:t>
            </a:r>
            <a:endParaRPr lang="ru-RU" dirty="0" smtClean="0"/>
          </a:p>
          <a:p>
            <a:r>
              <a:rPr lang="ru-RU" dirty="0" smtClean="0"/>
              <a:t>не </a:t>
            </a:r>
            <a:r>
              <a:rPr lang="ru-RU" dirty="0"/>
              <a:t>доходящей до ноздрей;</a:t>
            </a:r>
            <a:br>
              <a:rPr lang="ru-RU" dirty="0"/>
            </a:br>
            <a:r>
              <a:rPr lang="ru-RU" dirty="0"/>
              <a:t>5. звезда с проточиной </a:t>
            </a:r>
            <a:endParaRPr lang="ru-RU" dirty="0" smtClean="0"/>
          </a:p>
          <a:p>
            <a:r>
              <a:rPr lang="ru-RU" dirty="0" smtClean="0"/>
              <a:t>и </a:t>
            </a:r>
            <a:r>
              <a:rPr lang="ru-RU" dirty="0"/>
              <a:t>белым пятном между </a:t>
            </a:r>
            <a:endParaRPr lang="ru-RU" dirty="0" smtClean="0"/>
          </a:p>
          <a:p>
            <a:r>
              <a:rPr lang="ru-RU" dirty="0" smtClean="0"/>
              <a:t>ноздрями</a:t>
            </a:r>
            <a:r>
              <a:rPr lang="ru-RU" dirty="0"/>
              <a:t>;</a:t>
            </a:r>
            <a:br>
              <a:rPr lang="ru-RU" dirty="0"/>
            </a:br>
            <a:r>
              <a:rPr lang="ru-RU" dirty="0"/>
              <a:t>6. звезда с широкой проточиной, захватывающей ноздри;</a:t>
            </a:r>
            <a:br>
              <a:rPr lang="ru-RU" dirty="0"/>
            </a:br>
            <a:r>
              <a:rPr lang="ru-RU" dirty="0"/>
              <a:t>7. лысина, или фонарь;</a:t>
            </a:r>
            <a:br>
              <a:rPr lang="ru-RU" dirty="0"/>
            </a:br>
            <a:r>
              <a:rPr lang="ru-RU" dirty="0"/>
              <a:t>8. чёрная морда;</a:t>
            </a:r>
            <a:br>
              <a:rPr lang="ru-RU" dirty="0"/>
            </a:br>
            <a:r>
              <a:rPr lang="ru-RU" dirty="0"/>
              <a:t>9. звёздочка и пятно </a:t>
            </a:r>
            <a:endParaRPr lang="ru-RU" dirty="0" smtClean="0"/>
          </a:p>
          <a:p>
            <a:r>
              <a:rPr lang="ru-RU" dirty="0" smtClean="0"/>
              <a:t>между </a:t>
            </a:r>
            <a:r>
              <a:rPr lang="ru-RU" dirty="0"/>
              <a:t>ноздрями, </a:t>
            </a:r>
            <a:endParaRPr lang="ru-RU" dirty="0" smtClean="0"/>
          </a:p>
          <a:p>
            <a:r>
              <a:rPr lang="ru-RU" dirty="0" smtClean="0"/>
              <a:t>захватывающее </a:t>
            </a:r>
            <a:r>
              <a:rPr lang="ru-RU" dirty="0"/>
              <a:t>правую ноздрю и верхнюю губу;</a:t>
            </a:r>
            <a:br>
              <a:rPr lang="ru-RU" dirty="0"/>
            </a:br>
            <a:r>
              <a:rPr lang="ru-RU" dirty="0"/>
              <a:t>10. белое пятно между ноздрями на чёрной морде;</a:t>
            </a:r>
            <a:br>
              <a:rPr lang="ru-RU" dirty="0"/>
            </a:br>
            <a:r>
              <a:rPr lang="ru-RU" dirty="0"/>
              <a:t>11. морда тельного цвета;</a:t>
            </a:r>
            <a:br>
              <a:rPr lang="ru-RU" dirty="0"/>
            </a:br>
            <a:r>
              <a:rPr lang="ru-RU" dirty="0"/>
              <a:t>12. лысина, захватывающая обе губы и левый глаз (глаз </a:t>
            </a:r>
            <a:r>
              <a:rPr lang="ru-RU" dirty="0" err="1"/>
              <a:t>белозорый</a:t>
            </a:r>
            <a:r>
              <a:rPr lang="ru-RU" dirty="0"/>
              <a:t>).</a:t>
            </a:r>
          </a:p>
        </p:txBody>
      </p:sp>
    </p:spTree>
    <p:extLst>
      <p:ext uri="{BB962C8B-B14F-4D97-AF65-F5344CB8AC3E}">
        <p14:creationId xmlns:p14="http://schemas.microsoft.com/office/powerpoint/2010/main" val="111450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578714"/>
            <a:ext cx="8496944" cy="2308324"/>
          </a:xfrm>
          <a:prstGeom prst="rect">
            <a:avLst/>
          </a:prstGeom>
        </p:spPr>
        <p:txBody>
          <a:bodyPr wrap="square">
            <a:spAutoFit/>
          </a:bodyPr>
          <a:lstStyle/>
          <a:p>
            <a:r>
              <a:rPr lang="ru-RU" sz="2400" dirty="0" smtClean="0"/>
              <a:t>Темные пятна на губах и вокруг глаз</a:t>
            </a:r>
          </a:p>
          <a:p>
            <a:r>
              <a:rPr lang="ru-RU" sz="2400" dirty="0" smtClean="0"/>
              <a:t>Часто встречаются и тельные пятна (телесного, розового цвета):</a:t>
            </a:r>
          </a:p>
          <a:p>
            <a:pPr marL="342900" indent="-342900">
              <a:buFontTx/>
              <a:buChar char="-"/>
            </a:pPr>
            <a:r>
              <a:rPr lang="ru-RU" sz="2400" dirty="0" smtClean="0"/>
              <a:t>между ноздрей, </a:t>
            </a:r>
          </a:p>
          <a:p>
            <a:pPr marL="342900" indent="-342900">
              <a:buFontTx/>
              <a:buChar char="-"/>
            </a:pPr>
            <a:r>
              <a:rPr lang="ru-RU" sz="2400" dirty="0" smtClean="0"/>
              <a:t>на губах </a:t>
            </a:r>
          </a:p>
          <a:p>
            <a:pPr marL="342900" indent="-342900">
              <a:buFontTx/>
              <a:buChar char="-"/>
            </a:pPr>
            <a:r>
              <a:rPr lang="ru-RU" sz="2400" dirty="0" smtClean="0"/>
              <a:t>вокруг глаз (чаще у старых лошадей серой масти)</a:t>
            </a:r>
            <a:endParaRPr lang="ru-RU" sz="2400" dirty="0"/>
          </a:p>
        </p:txBody>
      </p:sp>
      <p:pic>
        <p:nvPicPr>
          <p:cNvPr id="1026" name="Picture 2" descr="http://img0.liveinternet.ru/images/attach/c/6/90/267/90267868_120720140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30" y="3356992"/>
            <a:ext cx="756222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1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cs9430.vk.me/u17872339/110337066/x_ecbf3e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568952" cy="451146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49382" y="260648"/>
            <a:ext cx="8229600" cy="112474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ru-RU" dirty="0" smtClean="0"/>
              <a:t>ОТМЕТИНЫ НА конечностях и корпусе</a:t>
            </a:r>
            <a:endParaRPr lang="ru-RU" dirty="0"/>
          </a:p>
        </p:txBody>
      </p:sp>
    </p:spTree>
    <p:extLst>
      <p:ext uri="{BB962C8B-B14F-4D97-AF65-F5344CB8AC3E}">
        <p14:creationId xmlns:p14="http://schemas.microsoft.com/office/powerpoint/2010/main" val="296469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s9430.vk.me/u17872339/110337066/x_8a24bb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090" y="0"/>
            <a:ext cx="5669910"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352928" cy="3416320"/>
          </a:xfrm>
          <a:prstGeom prst="rect">
            <a:avLst/>
          </a:prstGeom>
        </p:spPr>
        <p:txBody>
          <a:bodyPr wrap="square">
            <a:spAutoFit/>
          </a:bodyPr>
          <a:lstStyle/>
          <a:p>
            <a:r>
              <a:rPr lang="ru-RU" dirty="0"/>
              <a:t>Слева направо: </a:t>
            </a:r>
            <a:br>
              <a:rPr lang="ru-RU" dirty="0"/>
            </a:br>
            <a:r>
              <a:rPr lang="ru-RU" dirty="0"/>
              <a:t>1) до скакательного сустава бела; </a:t>
            </a:r>
            <a:br>
              <a:rPr lang="ru-RU" dirty="0"/>
            </a:br>
            <a:r>
              <a:rPr lang="ru-RU" dirty="0"/>
              <a:t>2) в половину бабки бела; </a:t>
            </a:r>
            <a:br>
              <a:rPr lang="ru-RU" dirty="0"/>
            </a:br>
            <a:r>
              <a:rPr lang="ru-RU" dirty="0"/>
              <a:t>3) в </a:t>
            </a:r>
            <a:r>
              <a:rPr lang="ru-RU" dirty="0" err="1"/>
              <a:t>полбабки</a:t>
            </a:r>
            <a:r>
              <a:rPr lang="ru-RU" dirty="0"/>
              <a:t> бела; </a:t>
            </a:r>
            <a:br>
              <a:rPr lang="ru-RU" dirty="0"/>
            </a:br>
            <a:r>
              <a:rPr lang="ru-RU" dirty="0"/>
              <a:t>4) в пятке бела; </a:t>
            </a:r>
            <a:br>
              <a:rPr lang="ru-RU" dirty="0"/>
            </a:br>
            <a:r>
              <a:rPr lang="ru-RU" dirty="0"/>
              <a:t>5) по венчику бела.</a:t>
            </a:r>
            <a:br>
              <a:rPr lang="ru-RU" dirty="0"/>
            </a:br>
            <a:r>
              <a:rPr lang="ru-RU" dirty="0" smtClean="0"/>
              <a:t>* </a:t>
            </a:r>
            <a:r>
              <a:rPr lang="ru-RU" dirty="0"/>
              <a:t>На ногах</a:t>
            </a:r>
            <a:br>
              <a:rPr lang="ru-RU" dirty="0"/>
            </a:br>
            <a:r>
              <a:rPr lang="ru-RU" dirty="0"/>
              <a:t>При занесении в племенные книги отметины на ногах описываются подробно, с учетом анатомического строения: например, бела до щетки, бела до колена, бела до скакательного сустава и т. д. Часто применяются два менее специализированных термина: носок (белая окраска от венчика до колена), чулок (бела от венчика до верхней части ноги).</a:t>
            </a:r>
          </a:p>
        </p:txBody>
      </p:sp>
      <p:sp>
        <p:nvSpPr>
          <p:cNvPr id="4" name="Прямоугольник 3"/>
          <p:cNvSpPr/>
          <p:nvPr/>
        </p:nvSpPr>
        <p:spPr>
          <a:xfrm>
            <a:off x="179512" y="3604960"/>
            <a:ext cx="8856984" cy="3139321"/>
          </a:xfrm>
          <a:prstGeom prst="rect">
            <a:avLst/>
          </a:prstGeom>
        </p:spPr>
        <p:txBody>
          <a:bodyPr wrap="square">
            <a:spAutoFit/>
          </a:bodyPr>
          <a:lstStyle/>
          <a:p>
            <a:r>
              <a:rPr lang="ru-RU" dirty="0"/>
              <a:t>Белые отметины ног, захватывающие копыто, обычно обесцвечивают и копытный рог. </a:t>
            </a:r>
            <a:r>
              <a:rPr lang="ru-RU" dirty="0" smtClean="0"/>
              <a:t>Тогда </a:t>
            </a:r>
            <a:r>
              <a:rPr lang="ru-RU" dirty="0"/>
              <a:t>пишут например так: в половину бабки с копытом белая. Бывает белизна только по шерсти, а копыто тёмное. </a:t>
            </a:r>
            <a:r>
              <a:rPr lang="ru-RU" dirty="0" smtClean="0"/>
              <a:t>Светлый </a:t>
            </a:r>
            <a:r>
              <a:rPr lang="ru-RU" dirty="0"/>
              <a:t>рог менее твёрд и крепок, чем тёмный, но при правильном уходе это не имеет практического значения. </a:t>
            </a:r>
            <a:r>
              <a:rPr lang="ru-RU" dirty="0" smtClean="0"/>
              <a:t>Если </a:t>
            </a:r>
            <a:r>
              <a:rPr lang="ru-RU" dirty="0"/>
              <a:t>отметина до уровня путового сустава или чуть выше, в обиходе её называют носочком, а высокую – чулком.</a:t>
            </a:r>
            <a:br>
              <a:rPr lang="ru-RU" dirty="0"/>
            </a:br>
            <a:r>
              <a:rPr lang="ru-RU" dirty="0" smtClean="0"/>
              <a:t>Из </a:t>
            </a:r>
            <a:r>
              <a:rPr lang="ru-RU" dirty="0"/>
              <a:t>тёмных отметин конечностей выделяется </a:t>
            </a:r>
            <a:r>
              <a:rPr lang="ru-RU" dirty="0" err="1"/>
              <a:t>зеброидность</a:t>
            </a:r>
            <a:r>
              <a:rPr lang="ru-RU" dirty="0"/>
              <a:t> (полосы на уровне запястного и скакательного суставов и немного ниже) и пятна основной масти, расположенные на фоне белой отметины (получается отметина в отметине); если такое пятно находится на уровне венчика, то от него по копыту идёт тёмная полоса.</a:t>
            </a:r>
          </a:p>
        </p:txBody>
      </p:sp>
    </p:spTree>
    <p:extLst>
      <p:ext uri="{BB962C8B-B14F-4D97-AF65-F5344CB8AC3E}">
        <p14:creationId xmlns:p14="http://schemas.microsoft.com/office/powerpoint/2010/main" val="1190305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350</TotalTime>
  <Words>2431</Words>
  <Application>Microsoft Office PowerPoint</Application>
  <PresentationFormat>Экран (4:3)</PresentationFormat>
  <Paragraphs>158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Исполнительная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 и список использованной литературы</vt:lpstr>
    </vt:vector>
  </TitlesOfParts>
  <Company>Megasoftware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СКЕЛЕТ</dc:title>
  <dc:creator>Admin</dc:creator>
  <cp:lastModifiedBy>Admin</cp:lastModifiedBy>
  <cp:revision>39</cp:revision>
  <dcterms:created xsi:type="dcterms:W3CDTF">2016-02-13T13:21:12Z</dcterms:created>
  <dcterms:modified xsi:type="dcterms:W3CDTF">2016-03-13T01:35:01Z</dcterms:modified>
</cp:coreProperties>
</file>