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FD4E176E-11A8-47ED-8057-E2B9C3A0A807}">
          <p14:sldIdLst>
            <p14:sldId id="256"/>
          </p14:sldIdLst>
        </p14:section>
        <p14:section name="Раздел без заголовка" id="{EA75EA55-A528-44A9-992B-3FEA2CF497D9}">
          <p14:sldIdLst>
            <p14:sldId id="257"/>
            <p14:sldId id="258"/>
            <p14:sldId id="259"/>
            <p14:sldId id="260"/>
            <p14:sldId id="261"/>
            <p14:sldId id="262"/>
            <p14:sldId id="263"/>
            <p14:sldId id="264"/>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1" y="3539865"/>
            <a:ext cx="5114779"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AD11B4E-C043-4139-8832-AB45310F1272}" type="datetimeFigureOut">
              <a:rPr lang="ru-RU" smtClean="0"/>
              <a:t>02.03.2016</a:t>
            </a:fld>
            <a:endParaRPr lang="ru-RU"/>
          </a:p>
        </p:txBody>
      </p:sp>
      <p:sp>
        <p:nvSpPr>
          <p:cNvPr id="18" name="Нижний колонтитул 17"/>
          <p:cNvSpPr>
            <a:spLocks noGrp="1"/>
          </p:cNvSpPr>
          <p:nvPr>
            <p:ph type="ftr" sz="quarter" idx="11"/>
          </p:nvPr>
        </p:nvSpPr>
        <p:spPr>
          <a:xfrm>
            <a:off x="2819400" y="6557946"/>
            <a:ext cx="2927723"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011EB01-9564-422D-9134-DE37BAAF2E87}"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AD11B4E-C043-4139-8832-AB45310F1272}" type="datetimeFigureOut">
              <a:rPr lang="ru-RU" smtClean="0"/>
              <a:t>02.03.2016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011EB01-9564-422D-9134-DE37BAAF2E8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6"/>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3"/>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AD11B4E-C043-4139-8832-AB45310F1272}" type="datetimeFigureOut">
              <a:rPr lang="ru-RU" smtClean="0"/>
              <a:t>02.03.2016</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011EB01-9564-422D-9134-DE37BAAF2E8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AD11B4E-C043-4139-8832-AB45310F1272}" type="datetimeFigureOut">
              <a:rPr lang="ru-RU" smtClean="0"/>
              <a:t>02.03.2016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011EB01-9564-422D-9134-DE37BAAF2E8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8"/>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1"/>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9" y="6556810"/>
            <a:ext cx="2002464" cy="226902"/>
          </a:xfrm>
        </p:spPr>
        <p:txBody>
          <a:bodyPr bIns="0" anchor="b"/>
          <a:lstStyle>
            <a:lvl1pPr>
              <a:defRPr>
                <a:solidFill>
                  <a:schemeClr val="tx2"/>
                </a:solidFill>
              </a:defRPr>
            </a:lvl1pPr>
            <a:extLst/>
          </a:lstStyle>
          <a:p>
            <a:fld id="{5AD11B4E-C043-4139-8832-AB45310F1272}" type="datetimeFigureOut">
              <a:rPr lang="ru-RU" smtClean="0"/>
              <a:t>02.03.2016</a:t>
            </a:fld>
            <a:endParaRPr lang="ru-RU"/>
          </a:p>
        </p:txBody>
      </p:sp>
      <p:sp>
        <p:nvSpPr>
          <p:cNvPr id="5" name="Нижний колонтитул 4"/>
          <p:cNvSpPr>
            <a:spLocks noGrp="1"/>
          </p:cNvSpPr>
          <p:nvPr>
            <p:ph type="ftr" sz="quarter" idx="11"/>
          </p:nvPr>
        </p:nvSpPr>
        <p:spPr>
          <a:xfrm>
            <a:off x="1735359"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2011EB01-9564-422D-9134-DE37BAAF2E87}"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AD11B4E-C043-4139-8832-AB45310F1272}" type="datetimeFigureOut">
              <a:rPr lang="ru-RU" smtClean="0"/>
              <a:t>02.03.2016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011EB01-9564-422D-9134-DE37BAAF2E8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AD11B4E-C043-4139-8832-AB45310F1272}" type="datetimeFigureOut">
              <a:rPr lang="ru-RU" smtClean="0"/>
              <a:t>02.03.2016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011EB01-9564-422D-9134-DE37BAAF2E8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AD11B4E-C043-4139-8832-AB45310F1272}" type="datetimeFigureOut">
              <a:rPr lang="ru-RU" smtClean="0"/>
              <a:t>02.03.2016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011EB01-9564-422D-9134-DE37BAAF2E8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AD11B4E-C043-4139-8832-AB45310F1272}" type="datetimeFigureOut">
              <a:rPr lang="ru-RU" smtClean="0"/>
              <a:t>02.03.2016</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2011EB01-9564-422D-9134-DE37BAAF2E8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7"/>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1"/>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AD11B4E-C043-4139-8832-AB45310F1272}" type="datetimeFigureOut">
              <a:rPr lang="ru-RU" smtClean="0"/>
              <a:t>02.03.2016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011EB01-9564-422D-9134-DE37BAAF2E8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70" y="1004669"/>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7" y="998817"/>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9"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9"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AD11B4E-C043-4139-8832-AB45310F1272}" type="datetimeFigureOut">
              <a:rPr lang="ru-RU" smtClean="0"/>
              <a:t>02.03.2016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011EB01-9564-422D-9134-DE37BAAF2E87}" type="slidenum">
              <a:rPr lang="ru-RU" smtClean="0"/>
              <a:t>‹#›</a:t>
            </a:fld>
            <a:endParaRPr lang="ru-RU"/>
          </a:p>
        </p:txBody>
      </p:sp>
      <p:sp>
        <p:nvSpPr>
          <p:cNvPr id="10" name="Рисунок 9"/>
          <p:cNvSpPr>
            <a:spLocks noGrp="1"/>
          </p:cNvSpPr>
          <p:nvPr>
            <p:ph type="pic" idx="1"/>
          </p:nvPr>
        </p:nvSpPr>
        <p:spPr>
          <a:xfrm>
            <a:off x="663683"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AD11B4E-C043-4139-8832-AB45310F1272}" type="datetimeFigureOut">
              <a:rPr lang="ru-RU" smtClean="0"/>
              <a:t>02.03.2016</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011EB01-9564-422D-9134-DE37BAAF2E8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yandex.ru/clck/jsredir?from=yandex.ru%3Bimages%2Fsearch%3Bimages%3B%3B&amp;text=&amp;etext=981.PGpZOgggnNhu9oKSB_aZy8lRVWYiADzHUiBLXt1j9QHusYxzS1tmhj0ICnPJ96ZhPSmROpwhXWf0WaoH3nF2B_a6fjBQEaFbZMjbPQsXaEM.0669bac759f33bb040769c487dfcd8e352e55ba5&amp;uuid=&amp;state=tid_Wvm4RM28ca_MiO4Ne9osTPtpHS9wicjEF5X7fRziVPIHCd9FyQ&amp;data=UlNrNmk5WktYejR0eWJFYk1LdmtxdS1zX3JvVW1abVpZSkdvV1poeGFnbFpUNmlCN2lpRDNDT3MwWExKdlRTRzdjeEhpRVl0ZWlwclRHLUoxenowQlJEc3NjNjZBUU4tTFZzNlRrYmc0T1I0NUYyeXViX25LODAzdmIzXzZaTURLbHdPUTNCRmQ3d2RaU0tUd3FOd0xFTTBBekUyTmI3ZjIxWU83ckYwWThtcnJZNmxieVVJZkE&amp;b64e=2&amp;sign=6051c79966a5d724f66d612d01ec91d0&amp;keyno=0&amp;l10n=r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16634"/>
            <a:ext cx="7772400" cy="1296143"/>
          </a:xfrm>
        </p:spPr>
        <p:txBody>
          <a:bodyPr/>
          <a:lstStyle/>
          <a:p>
            <a:r>
              <a:rPr lang="ru-RU" dirty="0" smtClean="0"/>
              <a:t>Арабские лошади</a:t>
            </a:r>
            <a:endParaRPr lang="ru-RU" dirty="0"/>
          </a:p>
        </p:txBody>
      </p:sp>
      <p:sp>
        <p:nvSpPr>
          <p:cNvPr id="3" name="Подзаголовок 2"/>
          <p:cNvSpPr>
            <a:spLocks noGrp="1"/>
          </p:cNvSpPr>
          <p:nvPr>
            <p:ph type="subTitle" idx="1"/>
          </p:nvPr>
        </p:nvSpPr>
        <p:spPr>
          <a:xfrm>
            <a:off x="5463580" y="4580826"/>
            <a:ext cx="3384377" cy="1248544"/>
          </a:xfrm>
        </p:spPr>
        <p:txBody>
          <a:bodyPr/>
          <a:lstStyle/>
          <a:p>
            <a:r>
              <a:rPr lang="ru-RU" dirty="0" smtClean="0"/>
              <a:t>Автор-составитель:</a:t>
            </a:r>
          </a:p>
          <a:p>
            <a:r>
              <a:rPr lang="ru-RU" dirty="0" smtClean="0"/>
              <a:t>Епихина Василиса</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556792"/>
            <a:ext cx="3771900" cy="4291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47228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19872" y="1844824"/>
            <a:ext cx="3869428" cy="2924896"/>
          </a:xfrm>
        </p:spPr>
        <p:txBody>
          <a:bodyPr/>
          <a:lstStyle/>
          <a:p>
            <a:r>
              <a:rPr lang="ru-RU" dirty="0" smtClean="0"/>
              <a:t>Спасибо за внимание!</a:t>
            </a:r>
            <a:endParaRPr lang="ru-RU" dirty="0"/>
          </a:p>
        </p:txBody>
      </p:sp>
      <p:sp>
        <p:nvSpPr>
          <p:cNvPr id="3" name="Подзаголовок 2"/>
          <p:cNvSpPr>
            <a:spLocks noGrp="1"/>
          </p:cNvSpPr>
          <p:nvPr>
            <p:ph type="subTitle" idx="1"/>
          </p:nvPr>
        </p:nvSpPr>
        <p:spPr>
          <a:xfrm>
            <a:off x="2771800" y="188640"/>
            <a:ext cx="5841436" cy="1296144"/>
          </a:xfrm>
        </p:spPr>
        <p:txBody>
          <a:bodyPr>
            <a:normAutofit/>
          </a:bodyPr>
          <a:lstStyle/>
          <a:p>
            <a:r>
              <a:rPr lang="ru-RU" dirty="0" smtClean="0"/>
              <a:t>СПИСОК ИСПОЛЬЗОВАННЫХ ИСТОЧНИКОВ:</a:t>
            </a:r>
          </a:p>
          <a:p>
            <a:r>
              <a:rPr lang="ru-RU" dirty="0" smtClean="0"/>
              <a:t>Фотографии взяты с интернет ресурсов, а также с сайта </a:t>
            </a:r>
            <a:r>
              <a:rPr lang="en-US" dirty="0" smtClean="0">
                <a:hlinkClick r:id="rId2"/>
              </a:rPr>
              <a:t>www.niceartgallery.com</a:t>
            </a:r>
            <a:endParaRPr lang="ru-RU" dirty="0"/>
          </a:p>
        </p:txBody>
      </p:sp>
    </p:spTree>
    <p:extLst>
      <p:ext uri="{BB962C8B-B14F-4D97-AF65-F5344CB8AC3E}">
        <p14:creationId xmlns:p14="http://schemas.microsoft.com/office/powerpoint/2010/main" val="177239408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0" y="188640"/>
            <a:ext cx="3886059" cy="720080"/>
          </a:xfrm>
        </p:spPr>
        <p:txBody>
          <a:bodyPr/>
          <a:lstStyle/>
          <a:p>
            <a:pPr algn="r"/>
            <a:r>
              <a:rPr lang="ru-RU" dirty="0" smtClean="0"/>
              <a:t>История породы</a:t>
            </a:r>
            <a:endParaRPr lang="ru-RU" dirty="0"/>
          </a:p>
        </p:txBody>
      </p:sp>
      <p:sp>
        <p:nvSpPr>
          <p:cNvPr id="3" name="Объект 2"/>
          <p:cNvSpPr>
            <a:spLocks noGrp="1"/>
          </p:cNvSpPr>
          <p:nvPr>
            <p:ph type="body" sz="half" idx="2"/>
          </p:nvPr>
        </p:nvSpPr>
        <p:spPr>
          <a:xfrm>
            <a:off x="5292080" y="980728"/>
            <a:ext cx="3645024" cy="4824536"/>
          </a:xfrm>
        </p:spPr>
        <p:txBody>
          <a:bodyPr>
            <a:noAutofit/>
          </a:bodyPr>
          <a:lstStyle/>
          <a:p>
            <a:r>
              <a:rPr lang="ru-RU" sz="2000" dirty="0"/>
              <a:t>При формировании породы большую роль сыграли постоянные войны арабов-бедуинов, которые использовали этих лошадей как военных. В результате такого специфического отбора при отличном уходе и кормлении в условиях пустынь и полупустынь появилась некрупная, плотно сбитая, породная лошадь, очень выносливая и резвая на галопе, обладающая превосходными движениями на всех аллюрах.</a:t>
            </a:r>
          </a:p>
        </p:txBody>
      </p:sp>
      <p:pic>
        <p:nvPicPr>
          <p:cNvPr id="2053" name="Picture 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342" r="7342"/>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78260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0936" y="260648"/>
            <a:ext cx="7242048" cy="548680"/>
          </a:xfrm>
        </p:spPr>
        <p:txBody>
          <a:bodyPr>
            <a:normAutofit fontScale="90000"/>
          </a:bodyPr>
          <a:lstStyle/>
          <a:p>
            <a:r>
              <a:rPr lang="ru-RU" dirty="0" smtClean="0"/>
              <a:t>Общая характеристика</a:t>
            </a:r>
            <a:endParaRPr lang="ru-RU" dirty="0"/>
          </a:p>
        </p:txBody>
      </p:sp>
      <p:sp>
        <p:nvSpPr>
          <p:cNvPr id="5" name="Объект 4"/>
          <p:cNvSpPr>
            <a:spLocks noGrp="1"/>
          </p:cNvSpPr>
          <p:nvPr>
            <p:ph sz="half" idx="1"/>
          </p:nvPr>
        </p:nvSpPr>
        <p:spPr>
          <a:xfrm>
            <a:off x="467944" y="939619"/>
            <a:ext cx="3520440" cy="4464496"/>
          </a:xfrm>
        </p:spPr>
        <p:txBody>
          <a:bodyPr>
            <a:noAutofit/>
          </a:bodyPr>
          <a:lstStyle/>
          <a:p>
            <a:r>
              <a:rPr lang="ru-RU" sz="1200" dirty="0" smtClean="0"/>
              <a:t>Лошади </a:t>
            </a:r>
            <a:r>
              <a:rPr lang="ru-RU" sz="1200" dirty="0"/>
              <a:t>небольшие, рост в холке в среднем у жеребцов 153,4 см, у кобыл — 150,6 см. Обхват груди у жеребцов 178,9 см, у кобыл — 172,9 см. Обхват пясти у жеребцов 19,9 см, у кобыл — 18,4 </a:t>
            </a:r>
            <a:r>
              <a:rPr lang="ru-RU" sz="1200" dirty="0" smtClean="0"/>
              <a:t>см</a:t>
            </a:r>
            <a:r>
              <a:rPr lang="ru-RU" sz="1200" dirty="0" smtClean="0"/>
              <a:t>.</a:t>
            </a:r>
            <a:endParaRPr lang="ru-RU" sz="1200" dirty="0"/>
          </a:p>
          <a:p>
            <a:r>
              <a:rPr lang="ru-RU" sz="1200" dirty="0"/>
              <a:t>Характерные признаки породы: правильное, плотное, сухое сложение; в частности — красивая, квадратная во лбу, с слегка вогнутой переносицей голова, длинная изогнутая шея, округленное туловище, длинный и прямой круп с высоко приставленным хвостом</a:t>
            </a:r>
            <a:r>
              <a:rPr lang="ru-RU" sz="1200" dirty="0" smtClean="0"/>
              <a:t>.</a:t>
            </a:r>
            <a:endParaRPr lang="ru-RU" sz="1200" dirty="0"/>
          </a:p>
          <a:p>
            <a:r>
              <a:rPr lang="ru-RU" sz="1200" dirty="0"/>
              <a:t>Масти — в основном серая всех оттенков, часто встречается гнедая и рыжая, реже вороная. Серые арабские лошади в большинстве своём с возрастом приобретают «гречку». Иногда встречается пегая масть типа </a:t>
            </a:r>
            <a:r>
              <a:rPr lang="ru-RU" sz="1200" dirty="0" err="1"/>
              <a:t>сабино</a:t>
            </a:r>
            <a:r>
              <a:rPr lang="ru-RU" sz="1200" dirty="0"/>
              <a:t>, которую Всемирная организация заводчиков арабских лошадей </a:t>
            </a:r>
            <a:r>
              <a:rPr lang="ru-RU" sz="1200" dirty="0" smtClean="0"/>
              <a:t>традиционно </a:t>
            </a:r>
            <a:r>
              <a:rPr lang="ru-RU" sz="1200" dirty="0"/>
              <a:t>регистрирует как чалую. Очень редко встречается серебристо-гнедая масть, которую в прошлом принимали за игреневую</a:t>
            </a:r>
            <a:r>
              <a:rPr lang="ru-RU" sz="1200" dirty="0" smtClean="0"/>
              <a:t>.</a:t>
            </a:r>
            <a:endParaRPr lang="ru-RU" sz="1200"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224220" y="952383"/>
            <a:ext cx="3541539" cy="442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Объект 4"/>
          <p:cNvSpPr txBox="1">
            <a:spLocks/>
          </p:cNvSpPr>
          <p:nvPr/>
        </p:nvSpPr>
        <p:spPr>
          <a:xfrm>
            <a:off x="467544" y="5373216"/>
            <a:ext cx="7488832" cy="1368152"/>
          </a:xfrm>
          <a:prstGeom prst="rect">
            <a:avLst/>
          </a:prstGeom>
        </p:spPr>
        <p:txBody>
          <a:bodyPr vert="horz" anchor="t">
            <a:normAutofit fontScale="25000" lnSpcReduction="20000"/>
          </a:bodyPr>
          <a:lstStyle>
            <a:lvl1pPr marL="274320" indent="-274320" algn="l" rtl="0" eaLnBrk="1" latinLnBrk="0" hangingPunct="1">
              <a:spcBef>
                <a:spcPts val="600"/>
              </a:spcBef>
              <a:buClr>
                <a:schemeClr val="tx2"/>
              </a:buClr>
              <a:buSzPct val="73000"/>
              <a:buFont typeface="Wingdings 2"/>
              <a:buChar char=""/>
              <a:defRPr kumimoji="0" sz="28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4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18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endParaRPr lang="ru-RU" sz="4800" dirty="0" smtClean="0"/>
          </a:p>
          <a:p>
            <a:r>
              <a:rPr lang="ru-RU" sz="4800" dirty="0" smtClean="0"/>
              <a:t>Современная арабская лошадь имеет небольшую голову с вогнутым профилем и большими выпуклыми глазами, шея высокая, с небольшим лебединым изгибом. Спина средней длины, грудь широкая и глубокая. Конечности хорошо развиты, очень крепкие, также очень прочные копыта. Особое отличие арабской лошади от других пород — помимо вогнутой головы и крупных глаз, — так называемый «петушиный» хвост, который лошадь поднимает высоко при любом виде быстрого аллюра.</a:t>
            </a:r>
            <a:endParaRPr lang="ru-RU" sz="4800" dirty="0"/>
          </a:p>
        </p:txBody>
      </p:sp>
    </p:spTree>
    <p:extLst>
      <p:ext uri="{BB962C8B-B14F-4D97-AF65-F5344CB8AC3E}">
        <p14:creationId xmlns:p14="http://schemas.microsoft.com/office/powerpoint/2010/main" val="5687999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67544" y="116632"/>
            <a:ext cx="7632848" cy="404664"/>
          </a:xfrm>
        </p:spPr>
        <p:txBody>
          <a:bodyPr/>
          <a:lstStyle/>
          <a:p>
            <a:r>
              <a:rPr lang="ru-RU" dirty="0" smtClean="0"/>
              <a:t>Типы арабских лошадей</a:t>
            </a:r>
            <a:endParaRPr lang="ru-RU" dirty="0"/>
          </a:p>
        </p:txBody>
      </p:sp>
      <p:sp>
        <p:nvSpPr>
          <p:cNvPr id="11" name="Текст 10"/>
          <p:cNvSpPr>
            <a:spLocks noGrp="1"/>
          </p:cNvSpPr>
          <p:nvPr>
            <p:ph type="body" idx="2"/>
          </p:nvPr>
        </p:nvSpPr>
        <p:spPr>
          <a:xfrm>
            <a:off x="457200" y="476672"/>
            <a:ext cx="7643192" cy="2160240"/>
          </a:xfrm>
        </p:spPr>
        <p:txBody>
          <a:bodyPr>
            <a:normAutofit fontScale="92500" lnSpcReduction="10000"/>
          </a:bodyPr>
          <a:lstStyle/>
          <a:p>
            <a:r>
              <a:rPr lang="ru-RU" dirty="0"/>
              <a:t>Современные арабские лошади по особенностям экстерьера делятся на четыре типа: Сиглави – животные средней, легкой конституции, невысокого роста, окрас по большей части серый. В качестве скакунов они зарекомендовали себя не слишком хорошо, чрезмерной резвостью сиглави похвастаться не могут. </a:t>
            </a:r>
            <a:r>
              <a:rPr lang="ru-RU" dirty="0" err="1"/>
              <a:t>Кохейлан</a:t>
            </a:r>
            <a:r>
              <a:rPr lang="ru-RU" dirty="0"/>
              <a:t> – лошади с широкой грудью, конституция массивная и крепкая. Окрас преобладает гнедой и рыжий. </a:t>
            </a:r>
            <a:r>
              <a:rPr lang="ru-RU" dirty="0" err="1"/>
              <a:t>Кохейланы</a:t>
            </a:r>
            <a:r>
              <a:rPr lang="ru-RU" dirty="0"/>
              <a:t> очень выносливы и ценятся как превосходные скакуны. Кохейлан-сиглави – гибридная порода, которая совместила в себе массивность </a:t>
            </a:r>
            <a:r>
              <a:rPr lang="ru-RU" dirty="0" err="1"/>
              <a:t>кохейлана</a:t>
            </a:r>
            <a:r>
              <a:rPr lang="ru-RU" dirty="0"/>
              <a:t> и утонченную красоту сиглави. Арабская лошадь породы кохейлан-сиглави отличается большим ростом и повышенной работоспособностью. Окрас может быть рыжий, гнедой или серый. </a:t>
            </a:r>
            <a:r>
              <a:rPr lang="ru-RU" dirty="0" err="1"/>
              <a:t>Хадбан</a:t>
            </a:r>
            <a:r>
              <a:rPr lang="ru-RU" dirty="0"/>
              <a:t> – большинство лошадей этой породы имеют рыжий или гнедой окрас, иногда встречается серая масть. </a:t>
            </a:r>
            <a:r>
              <a:rPr lang="ru-RU" dirty="0" err="1"/>
              <a:t>Хадбаны</a:t>
            </a:r>
            <a:r>
              <a:rPr lang="ru-RU" dirty="0"/>
              <a:t> - самые крупные из всех арабских лошадей. Они спортивные, резвые и выносливые</a:t>
            </a:r>
            <a:r>
              <a:rPr lang="ru-RU" dirty="0" smtClean="0"/>
              <a:t>. </a:t>
            </a:r>
            <a:endParaRPr lang="ru-RU"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3568" y="2492896"/>
            <a:ext cx="6768752"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949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242048" cy="476672"/>
          </a:xfrm>
        </p:spPr>
        <p:txBody>
          <a:bodyPr>
            <a:normAutofit fontScale="90000"/>
          </a:bodyPr>
          <a:lstStyle/>
          <a:p>
            <a:r>
              <a:rPr lang="ru-RU" dirty="0" smtClean="0"/>
              <a:t>характер</a:t>
            </a:r>
            <a:endParaRPr lang="ru-RU" dirty="0"/>
          </a:p>
        </p:txBody>
      </p:sp>
      <p:sp>
        <p:nvSpPr>
          <p:cNvPr id="3" name="Текст 2"/>
          <p:cNvSpPr>
            <a:spLocks noGrp="1"/>
          </p:cNvSpPr>
          <p:nvPr>
            <p:ph type="body" idx="1"/>
          </p:nvPr>
        </p:nvSpPr>
        <p:spPr>
          <a:xfrm>
            <a:off x="457200" y="2420888"/>
            <a:ext cx="3520440" cy="4437112"/>
          </a:xfrm>
        </p:spPr>
        <p:txBody>
          <a:bodyPr>
            <a:normAutofit fontScale="92500" lnSpcReduction="20000"/>
          </a:bodyPr>
          <a:lstStyle/>
          <a:p>
            <a:r>
              <a:rPr lang="ru-RU" dirty="0"/>
              <a:t>Арабская лошадь красива, грациозна, вынослива. Кроме перечисленных качеств, она еще отличается развитым интеллектом и гордым сильным характером. Арабы очень быстро обучаются как хорошему, так и плохому, они злопамятны, долго помнят обиды и никогда не прощают обидчиков. Чистокровный скакун будет верным помощником для опытного </a:t>
            </a:r>
            <a:r>
              <a:rPr lang="ru-RU" dirty="0" smtClean="0"/>
              <a:t>всадника. Несмотря </a:t>
            </a:r>
            <a:r>
              <a:rPr lang="ru-RU" dirty="0"/>
              <a:t>на горячий темперамент, большинство арабских скакунов по отношению к человеку дружелюбны и преданы</a:t>
            </a:r>
            <a:r>
              <a:rPr lang="ru-RU" dirty="0" smtClean="0"/>
              <a:t>.</a:t>
            </a:r>
            <a:endParaRPr lang="ru-RU" dirty="0"/>
          </a:p>
        </p:txBody>
      </p:sp>
      <p:sp>
        <p:nvSpPr>
          <p:cNvPr id="4" name="Текст 3"/>
          <p:cNvSpPr>
            <a:spLocks noGrp="1"/>
          </p:cNvSpPr>
          <p:nvPr>
            <p:ph type="body" sz="half" idx="3"/>
          </p:nvPr>
        </p:nvSpPr>
        <p:spPr>
          <a:xfrm>
            <a:off x="4178808" y="0"/>
            <a:ext cx="3520440" cy="3212976"/>
          </a:xfrm>
        </p:spPr>
        <p:txBody>
          <a:bodyPr>
            <a:normAutofit fontScale="85000" lnSpcReduction="20000"/>
          </a:bodyPr>
          <a:lstStyle/>
          <a:p>
            <a:r>
              <a:rPr lang="ru-RU" dirty="0"/>
              <a:t>Арабская лошадь очень восприимчива и чувствительна к окружающему ее миру. Она внимательна и благородна по отношению к людям и животным, умеет самостоятельно продумывать свои действия. Арабские скакуны не переносят, когда их заставляют делать что-то против воли, особенно если при этом применяют силу. Но при всем своем упрямстве они все силы приложат для того, чтобы угодить человеку, к которому чувствуют привязанность и которому доверяют</a:t>
            </a:r>
            <a:r>
              <a:rPr lang="ru-RU" dirty="0" smtClean="0"/>
              <a:t>.</a:t>
            </a:r>
            <a:endParaRPr lang="ru-RU" dirty="0"/>
          </a:p>
        </p:txBody>
      </p:sp>
      <p:pic>
        <p:nvPicPr>
          <p:cNvPr id="5122"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251520" y="476250"/>
            <a:ext cx="3744416" cy="194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588934" y="3213100"/>
            <a:ext cx="2885545" cy="364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8504993"/>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436096" y="260648"/>
            <a:ext cx="3382003" cy="648072"/>
          </a:xfrm>
        </p:spPr>
        <p:txBody>
          <a:bodyPr>
            <a:normAutofit fontScale="90000"/>
          </a:bodyPr>
          <a:lstStyle/>
          <a:p>
            <a:r>
              <a:rPr lang="ru-RU" dirty="0" smtClean="0"/>
              <a:t>Здоровье и выносливость</a:t>
            </a:r>
            <a:endParaRPr lang="ru-RU" dirty="0"/>
          </a:p>
        </p:txBody>
      </p:sp>
      <p:sp>
        <p:nvSpPr>
          <p:cNvPr id="6" name="Текст 5"/>
          <p:cNvSpPr>
            <a:spLocks noGrp="1"/>
          </p:cNvSpPr>
          <p:nvPr>
            <p:ph type="body" sz="half" idx="2"/>
          </p:nvPr>
        </p:nvSpPr>
        <p:spPr>
          <a:xfrm>
            <a:off x="5364088" y="908720"/>
            <a:ext cx="3429000" cy="5616624"/>
          </a:xfrm>
        </p:spPr>
        <p:txBody>
          <a:bodyPr>
            <a:normAutofit/>
          </a:bodyPr>
          <a:lstStyle/>
          <a:p>
            <a:r>
              <a:rPr lang="ru-RU" sz="1600" dirty="0"/>
              <a:t>При небольшой высоте в холке арабские лошади чрезвычайно выносливы и без труда выдерживают длинные дистанции с взрослым наездником в седле. На здоровье эти скакуны не жалуются, оно у них просто отменное. Лошади арабской породы - выходцы из жарких стран, у них тонкая кожа и строение, которое способствует потере тепла. Обычные арабы не так чувствительны к холоду, как чистокровные верховые. Арабская лошадь – настоящий долгожитель, если брать в сравнение с ней обычных домашних лошадей. Красавцы из южных стран в нормальных условиях живут до тридцати лет. Кобылы-арабки до самой смерти, даже в старости, могут производить </a:t>
            </a:r>
            <a:r>
              <a:rPr lang="ru-RU" sz="1600" dirty="0" smtClean="0"/>
              <a:t>потомство</a:t>
            </a:r>
            <a:endParaRPr lang="ru-RU" sz="1600" dirty="0"/>
          </a:p>
        </p:txBody>
      </p:sp>
      <p:pic>
        <p:nvPicPr>
          <p:cNvPr id="614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2514" r="12514"/>
          <a:stretch>
            <a:fillRect/>
          </a:stretch>
        </p:blipFill>
        <p:spPr bwMode="auto">
          <a:xfrm>
            <a:off x="684213" y="1052513"/>
            <a:ext cx="4205287" cy="420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43940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95936" y="476672"/>
            <a:ext cx="3703312" cy="648072"/>
          </a:xfrm>
        </p:spPr>
        <p:txBody>
          <a:bodyPr>
            <a:normAutofit fontScale="90000"/>
          </a:bodyPr>
          <a:lstStyle/>
          <a:p>
            <a:pPr algn="r"/>
            <a:r>
              <a:rPr lang="ru-RU" dirty="0" smtClean="0"/>
              <a:t>Скачки, СПОРТ и туризм</a:t>
            </a:r>
            <a:endParaRPr lang="ru-RU" dirty="0"/>
          </a:p>
        </p:txBody>
      </p:sp>
      <p:sp>
        <p:nvSpPr>
          <p:cNvPr id="3" name="Объект 2"/>
          <p:cNvSpPr>
            <a:spLocks noGrp="1"/>
          </p:cNvSpPr>
          <p:nvPr>
            <p:ph sz="half" idx="1"/>
          </p:nvPr>
        </p:nvSpPr>
        <p:spPr>
          <a:xfrm>
            <a:off x="0" y="306887"/>
            <a:ext cx="3870136" cy="6336703"/>
          </a:xfrm>
        </p:spPr>
        <p:txBody>
          <a:bodyPr>
            <a:noAutofit/>
          </a:bodyPr>
          <a:lstStyle/>
          <a:p>
            <a:r>
              <a:rPr lang="ru-RU" sz="1300" dirty="0"/>
              <a:t>Очень быстры и выносливы арабские лошади. Скачки с их участием в последние годы стали очень популярными, и эта популярность только растет. Успехи этих лошадей в </a:t>
            </a:r>
            <a:r>
              <a:rPr lang="ru-RU" sz="1300" dirty="0" smtClean="0"/>
              <a:t>племенном разведении других пород мира </a:t>
            </a:r>
            <a:r>
              <a:rPr lang="ru-RU" sz="1300" dirty="0"/>
              <a:t>неоспоримы, кроме того, арабы отлично показали себя в конных </a:t>
            </a:r>
            <a:r>
              <a:rPr lang="ru-RU" sz="1300" dirty="0" smtClean="0"/>
              <a:t>пробегах и туризме </a:t>
            </a:r>
            <a:r>
              <a:rPr lang="ru-RU" sz="1300" dirty="0"/>
              <a:t>Наблюдать такое зрелище очень приятно. Это такая красота, которая запомнится на всю жизнь! Конные пробеги с арабскими скакунами проводятся регулярно, последний этап гонок – прохождение за один день расстояния в сто миль (161 км). Самая лучшая быстрая современная порода, которая участвует в скачках, это чистокровная верховая или английская скаковая лошадь. Она была выведена на основе арабской породы. Если наблюдать за скачками, то можно заметить, что арабские скакуны уступают по резвости некоторым другим породам, но чем </a:t>
            </a:r>
            <a:r>
              <a:rPr lang="ru-RU" sz="1300" dirty="0" smtClean="0"/>
              <a:t>длиннее дистанция скачки и ближе </a:t>
            </a:r>
            <a:r>
              <a:rPr lang="ru-RU" sz="1300" dirty="0"/>
              <a:t>к финишу, тем больше претендентов на победу араб оставляет позади. Это происходит из-за необычайной выносливости лошади данной породы. Она способна на длинной дистанции сохранять до конца свои силы и на финише выглядеть намного бодрее и резвее, чем </a:t>
            </a:r>
            <a:r>
              <a:rPr lang="ru-RU" sz="1300" dirty="0" smtClean="0"/>
              <a:t>лошади других пород участвующих в скачках на длинные дистанции.</a:t>
            </a:r>
            <a:endParaRPr lang="ru-RU" sz="1300" dirty="0"/>
          </a:p>
        </p:txBody>
      </p:sp>
      <p:pic>
        <p:nvPicPr>
          <p:cNvPr id="7170"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29959"/>
          <a:stretch/>
        </p:blipFill>
        <p:spPr bwMode="auto">
          <a:xfrm>
            <a:off x="4067944" y="1196752"/>
            <a:ext cx="4803384" cy="457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Объект 2"/>
          <p:cNvSpPr txBox="1">
            <a:spLocks/>
          </p:cNvSpPr>
          <p:nvPr/>
        </p:nvSpPr>
        <p:spPr>
          <a:xfrm>
            <a:off x="3851920" y="6021288"/>
            <a:ext cx="4392488" cy="1152127"/>
          </a:xfrm>
          <a:prstGeom prst="rect">
            <a:avLst/>
          </a:prstGeom>
        </p:spPr>
        <p:txBody>
          <a:bodyPr vert="horz" anchor="t">
            <a:noAutofit/>
          </a:bodyPr>
          <a:lstStyle>
            <a:lvl1pPr marL="274320" indent="-274320" algn="l" rtl="0" eaLnBrk="1" latinLnBrk="0" hangingPunct="1">
              <a:spcBef>
                <a:spcPts val="600"/>
              </a:spcBef>
              <a:buClr>
                <a:schemeClr val="tx2"/>
              </a:buClr>
              <a:buSzPct val="73000"/>
              <a:buFont typeface="Wingdings 2"/>
              <a:buChar char=""/>
              <a:defRPr kumimoji="0" sz="28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4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18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r>
              <a:rPr lang="ru-RU" sz="1300" dirty="0" smtClean="0"/>
              <a:t>Многие всадники-спортсмены и туристы ценят арабских лошадей за их добронравие, понятливость, мягкий ход  и неутомимость.</a:t>
            </a:r>
            <a:endParaRPr lang="ru-RU" sz="1300" dirty="0"/>
          </a:p>
        </p:txBody>
      </p:sp>
    </p:spTree>
    <p:extLst>
      <p:ext uri="{BB962C8B-B14F-4D97-AF65-F5344CB8AC3E}">
        <p14:creationId xmlns:p14="http://schemas.microsoft.com/office/powerpoint/2010/main" val="6104883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7787208" cy="1080120"/>
          </a:xfrm>
        </p:spPr>
        <p:txBody>
          <a:bodyPr>
            <a:normAutofit/>
          </a:bodyPr>
          <a:lstStyle/>
          <a:p>
            <a:r>
              <a:rPr lang="ru-RU" dirty="0" smtClean="0"/>
              <a:t>Арабские </a:t>
            </a:r>
            <a:r>
              <a:rPr lang="ru-RU" dirty="0" smtClean="0"/>
              <a:t>лошади –танцоры, </a:t>
            </a:r>
            <a:r>
              <a:rPr lang="ru-RU" dirty="0" smtClean="0"/>
              <a:t>актёры и герои произведений изобразительного искусства</a:t>
            </a:r>
            <a:endParaRPr lang="ru-RU" dirty="0"/>
          </a:p>
        </p:txBody>
      </p:sp>
      <p:sp>
        <p:nvSpPr>
          <p:cNvPr id="3" name="Текст 2"/>
          <p:cNvSpPr>
            <a:spLocks noGrp="1"/>
          </p:cNvSpPr>
          <p:nvPr>
            <p:ph type="body" idx="2"/>
          </p:nvPr>
        </p:nvSpPr>
        <p:spPr>
          <a:xfrm>
            <a:off x="395536" y="1340767"/>
            <a:ext cx="4680520" cy="5392577"/>
          </a:xfrm>
        </p:spPr>
        <p:txBody>
          <a:bodyPr>
            <a:normAutofit fontScale="92500" lnSpcReduction="10000"/>
          </a:bodyPr>
          <a:lstStyle/>
          <a:p>
            <a:r>
              <a:rPr lang="ru-RU" sz="1600" dirty="0" smtClean="0"/>
              <a:t>    Помимо </a:t>
            </a:r>
            <a:r>
              <a:rPr lang="ru-RU" sz="1600" dirty="0"/>
              <a:t>всех замечательных качеств, которыми обладают южные красавцы, арабские лошади танцуют! Получается это у них отлично, даже лезгинку могут изобразить. Это и неудивительно, учитывая их грациозное телосложение и умственные способности. Танец лошадей можно увидеть в цирке. Зрелище очень красивое: изящный бег, который легко вместе со сменой ритма переходит с рыси на шаг, и смена скорости, опять же в такт музыке, красивые обороты, во время которых можно рассмотреть всю красоту животного. Они очень точно попадают в ритм. Опытные дрессировщики уверены в том, что животных нужно дрессировать под музыку. Лошади лучше всего воспринимают громкие, четкие и ритмичные мелодии</a:t>
            </a:r>
            <a:r>
              <a:rPr lang="ru-RU" sz="1600" dirty="0" smtClean="0"/>
              <a:t>. </a:t>
            </a:r>
          </a:p>
          <a:p>
            <a:r>
              <a:rPr lang="ru-RU" sz="1600" dirty="0" smtClean="0"/>
              <a:t>    Шоу-ринги лошадей арабской породы – необыкновенное по своей красоте зрелище привлекает тысячи зрителей и приносят миллионные прибыли организаторам.</a:t>
            </a:r>
          </a:p>
          <a:p>
            <a:r>
              <a:rPr lang="ru-RU" sz="1600" dirty="0" smtClean="0"/>
              <a:t>   Лошади арабской породы очень фотогеничны – их любят многие фото-художники и кинорежиссёры.</a:t>
            </a:r>
          </a:p>
          <a:p>
            <a:r>
              <a:rPr lang="ru-RU" sz="1600" dirty="0" smtClean="0"/>
              <a:t>    Художники-анималисты с давних времён посвящают этой породе большое количество своих произведений. </a:t>
            </a:r>
            <a:endParaRPr lang="ru-RU" sz="1600" dirty="0"/>
          </a:p>
        </p:txBody>
      </p:sp>
      <p:pic>
        <p:nvPicPr>
          <p:cNvPr id="819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141046" y="1340768"/>
            <a:ext cx="2959345"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105" y="4546358"/>
            <a:ext cx="3384376" cy="2195010"/>
          </a:xfrm>
          <a:prstGeom prst="rect">
            <a:avLst/>
          </a:prstGeom>
        </p:spPr>
      </p:pic>
    </p:spTree>
    <p:extLst>
      <p:ext uri="{BB962C8B-B14F-4D97-AF65-F5344CB8AC3E}">
        <p14:creationId xmlns:p14="http://schemas.microsoft.com/office/powerpoint/2010/main" val="34523105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9" y="0"/>
            <a:ext cx="3429000" cy="764704"/>
          </a:xfrm>
        </p:spPr>
        <p:txBody>
          <a:bodyPr/>
          <a:lstStyle/>
          <a:p>
            <a:r>
              <a:rPr lang="ru-RU" dirty="0" smtClean="0"/>
              <a:t>ЗАКЛЮЧЕНИЕ:</a:t>
            </a:r>
            <a:endParaRPr lang="ru-RU" dirty="0"/>
          </a:p>
        </p:txBody>
      </p:sp>
      <p:sp>
        <p:nvSpPr>
          <p:cNvPr id="3" name="Текст 2"/>
          <p:cNvSpPr>
            <a:spLocks noGrp="1"/>
          </p:cNvSpPr>
          <p:nvPr>
            <p:ph type="body" sz="half" idx="2"/>
          </p:nvPr>
        </p:nvSpPr>
        <p:spPr>
          <a:xfrm>
            <a:off x="5076056" y="764704"/>
            <a:ext cx="3742043" cy="4439170"/>
          </a:xfrm>
        </p:spPr>
        <p:txBody>
          <a:bodyPr>
            <a:noAutofit/>
          </a:bodyPr>
          <a:lstStyle/>
          <a:p>
            <a:r>
              <a:rPr lang="ru-RU" sz="2000" dirty="0" smtClean="0"/>
              <a:t>Арабские лошади-прекрасные скакуны и </a:t>
            </a:r>
            <a:r>
              <a:rPr lang="ru-RU" sz="2000" dirty="0" smtClean="0"/>
              <a:t>участники шоу-соревнований. Это очень </a:t>
            </a:r>
            <a:r>
              <a:rPr lang="ru-RU" sz="2000" dirty="0" smtClean="0"/>
              <a:t>выносливые </a:t>
            </a:r>
            <a:r>
              <a:rPr lang="ru-RU" sz="2000" dirty="0" smtClean="0"/>
              <a:t>лошади. Арабская </a:t>
            </a:r>
            <a:r>
              <a:rPr lang="ru-RU" sz="2000" dirty="0" smtClean="0"/>
              <a:t>порода пришла в мир на Аравийском полуострове около 3000 лет до нашей эры, они очень красивы и ритмичны. В наше время большинство </a:t>
            </a:r>
            <a:r>
              <a:rPr lang="ru-RU" sz="2000" dirty="0" smtClean="0"/>
              <a:t>коннозаводчиков </a:t>
            </a:r>
            <a:r>
              <a:rPr lang="ru-RU" sz="2000" dirty="0" smtClean="0"/>
              <a:t>мечтают иметь лошадей этой породы, но не все могут их себе позволить, т. </a:t>
            </a:r>
            <a:r>
              <a:rPr lang="ru-RU" sz="2000" dirty="0" smtClean="0"/>
              <a:t>к. </a:t>
            </a:r>
            <a:r>
              <a:rPr lang="ru-RU" sz="2000" dirty="0" smtClean="0"/>
              <a:t>чистокровные арабские </a:t>
            </a:r>
            <a:r>
              <a:rPr lang="ru-RU" sz="2000" dirty="0" smtClean="0"/>
              <a:t>лошади  </a:t>
            </a:r>
            <a:r>
              <a:rPr lang="ru-RU" sz="2000" dirty="0" smtClean="0"/>
              <a:t>стоят огромных денег. Цените арабских лошадей! </a:t>
            </a:r>
            <a:endParaRPr lang="ru-RU" sz="2000" dirty="0"/>
          </a:p>
        </p:txBody>
      </p:sp>
      <p:pic>
        <p:nvPicPr>
          <p:cNvPr id="9218"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9" b="19"/>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0735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106</TotalTime>
  <Words>1162</Words>
  <Application>Microsoft Office PowerPoint</Application>
  <PresentationFormat>Экран (4:3)</PresentationFormat>
  <Paragraphs>31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Изящная</vt:lpstr>
      <vt:lpstr>Арабские лошади</vt:lpstr>
      <vt:lpstr>История породы</vt:lpstr>
      <vt:lpstr>Общая характеристика</vt:lpstr>
      <vt:lpstr>Типы арабских лошадей</vt:lpstr>
      <vt:lpstr>характер</vt:lpstr>
      <vt:lpstr>Здоровье и выносливость</vt:lpstr>
      <vt:lpstr>Скачки, СПОРТ и туризм</vt:lpstr>
      <vt:lpstr>Арабские лошади –танцоры, актёры и герои произведений изобразительного искусства</vt:lpstr>
      <vt:lpstr>ЗАКЛЮЧЕНИЕ:</vt:lpstr>
      <vt:lpstr>Спасибо за внимание!</vt:lpstr>
    </vt:vector>
  </TitlesOfParts>
  <Company>ГОУ ВПО РГМУ Росздрава</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Арабские лошади</dc:title>
  <dc:creator>Василиса</dc:creator>
  <cp:keywords>для теории</cp:keywords>
  <cp:lastModifiedBy>Admin</cp:lastModifiedBy>
  <cp:revision>14</cp:revision>
  <dcterms:created xsi:type="dcterms:W3CDTF">2016-03-01T17:49:25Z</dcterms:created>
  <dcterms:modified xsi:type="dcterms:W3CDTF">2016-03-02T09:43:20Z</dcterms:modified>
</cp:coreProperties>
</file>