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7" r:id="rId4"/>
    <p:sldId id="260" r:id="rId5"/>
    <p:sldId id="259" r:id="rId6"/>
    <p:sldId id="268" r:id="rId7"/>
    <p:sldId id="261" r:id="rId8"/>
    <p:sldId id="262" r:id="rId9"/>
    <p:sldId id="264" r:id="rId10"/>
    <p:sldId id="263" r:id="rId11"/>
    <p:sldId id="266" r:id="rId12"/>
    <p:sldId id="269" r:id="rId13"/>
    <p:sldId id="270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19FC-E250-4670-8238-BEA87DC3039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44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19FC-E250-4670-8238-BEA87DC3039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6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19FC-E250-4670-8238-BEA87DC3039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0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19FC-E250-4670-8238-BEA87DC3039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7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19FC-E250-4670-8238-BEA87DC3039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19FC-E250-4670-8238-BEA87DC3039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90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19FC-E250-4670-8238-BEA87DC3039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9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19FC-E250-4670-8238-BEA87DC3039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4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19FC-E250-4670-8238-BEA87DC3039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09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19FC-E250-4670-8238-BEA87DC3039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5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19FC-E250-4670-8238-BEA87DC3039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6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19FC-E250-4670-8238-BEA87DC3039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3EC5F-E120-4288-A512-41077AF64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0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619230.vk.me/v619230896/1d9a1/gSHjD5OXT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0132"/>
            <a:ext cx="8660348" cy="583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60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B0F0"/>
                </a:solidFill>
              </a:rPr>
              <a:t>Считаем протокол 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манежной езды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5085184"/>
            <a:ext cx="8660348" cy="17520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Секретариат 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Занятие 3</a:t>
            </a:r>
          </a:p>
          <a:p>
            <a:pPr marL="0" indent="0" algn="r">
              <a:buNone/>
            </a:pPr>
            <a:r>
              <a:rPr lang="ru-RU" dirty="0" smtClean="0"/>
              <a:t>БЕГЛОВА Светлана Владимировна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4671" y="1"/>
            <a:ext cx="8712968" cy="908720"/>
          </a:xfrm>
          <a:prstGeom prst="rect">
            <a:avLst/>
          </a:prstGeom>
        </p:spPr>
        <p:txBody>
          <a:bodyPr vert="horz" anchor="b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ГБОУДО МОСКОВСКИЙ ДЕТСКО-ЮНОШЕСКИЙ ЦЕНТР ЭКОЛОГИИ, КРАЕВЕДЕНИЯ И ТУРИЗМА</a:t>
            </a:r>
          </a:p>
        </p:txBody>
      </p:sp>
    </p:spTree>
    <p:extLst>
      <p:ext uri="{BB962C8B-B14F-4D97-AF65-F5344CB8AC3E}">
        <p14:creationId xmlns:p14="http://schemas.microsoft.com/office/powerpoint/2010/main" val="17080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Задание: проверить и закрепить навык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716016" y="980728"/>
            <a:ext cx="4038600" cy="5544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349092" cy="5760640"/>
          </a:xfrm>
        </p:spPr>
      </p:pic>
    </p:spTree>
    <p:extLst>
      <p:ext uri="{BB962C8B-B14F-4D97-AF65-F5344CB8AC3E}">
        <p14:creationId xmlns:p14="http://schemas.microsoft.com/office/powerpoint/2010/main" val="36034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0" y="0"/>
            <a:ext cx="9144000" cy="20852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При наличии на бланке протокола ТОЛЬКО у </a:t>
            </a:r>
            <a:r>
              <a:rPr lang="ru-RU" b="1" dirty="0" smtClean="0"/>
              <a:t>судьи на букве С </a:t>
            </a:r>
            <a:r>
              <a:rPr lang="ru-RU" dirty="0" smtClean="0"/>
              <a:t>в графе ошибок или на верху протокола отметки об ошибке по схеме из результатов КАЖДОГО СУДЬИ вычитается 2 % от езды, т.е., если 100%  езды составляет 250 баллов, то от каждого результата в каждом протоколе вычитается 5 баллов.</a:t>
            </a:r>
          </a:p>
          <a:p>
            <a:pPr marL="0" indent="0" algn="ctr">
              <a:buNone/>
            </a:pPr>
            <a:r>
              <a:rPr lang="ru-RU" dirty="0" smtClean="0"/>
              <a:t>Если езда составляет 180 баллов при 100%, то вычитается за ошибку по схеме от протокола каждого судьи 3,6 балла.  </a:t>
            </a:r>
          </a:p>
          <a:p>
            <a:pPr marL="0" indent="0" algn="ctr">
              <a:buNone/>
            </a:pPr>
            <a:r>
              <a:rPr lang="ru-RU" dirty="0" smtClean="0"/>
              <a:t>Если всаднику ставят ошибку не накапливающуюся (перчатки, хлыст, въезд без колокола) вычитаются баллы. 2 балла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1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Проценты из 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Результаты в баллах:</a:t>
            </a:r>
          </a:p>
          <a:p>
            <a:pPr marL="0" indent="0">
              <a:buNone/>
            </a:pPr>
            <a:r>
              <a:rPr lang="ru-RU" dirty="0" smtClean="0"/>
              <a:t>Судья В =</a:t>
            </a:r>
          </a:p>
          <a:p>
            <a:pPr marL="0" indent="0">
              <a:buNone/>
            </a:pPr>
            <a:r>
              <a:rPr lang="ru-RU" dirty="0" smtClean="0"/>
              <a:t>Судья М =</a:t>
            </a:r>
          </a:p>
          <a:p>
            <a:pPr marL="0" indent="0">
              <a:buNone/>
            </a:pPr>
            <a:r>
              <a:rPr lang="ru-RU" dirty="0" smtClean="0"/>
              <a:t>Судья С =</a:t>
            </a:r>
          </a:p>
          <a:p>
            <a:pPr marL="0" indent="0">
              <a:buNone/>
            </a:pPr>
            <a:r>
              <a:rPr lang="ru-RU" dirty="0" smtClean="0"/>
              <a:t>Сумма по 3 судьям =</a:t>
            </a:r>
          </a:p>
          <a:p>
            <a:pPr marL="0" indent="0">
              <a:buNone/>
            </a:pPr>
            <a:r>
              <a:rPr lang="ru-RU" dirty="0" smtClean="0"/>
              <a:t>Среднее значение=</a:t>
            </a:r>
          </a:p>
          <a:p>
            <a:pPr marL="0" indent="0">
              <a:buNone/>
            </a:pPr>
            <a:r>
              <a:rPr lang="ru-RU" dirty="0" smtClean="0"/>
              <a:t>= Сумма по судьям / на количество судей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7176" y="1268760"/>
            <a:ext cx="4038600" cy="4525963"/>
          </a:xfrm>
        </p:spPr>
        <p:txBody>
          <a:bodyPr/>
          <a:lstStyle/>
          <a:p>
            <a:r>
              <a:rPr lang="ru-RU" dirty="0" smtClean="0"/>
              <a:t>Перевод баллов в %</a:t>
            </a:r>
          </a:p>
          <a:p>
            <a:r>
              <a:rPr lang="ru-RU" dirty="0" smtClean="0"/>
              <a:t>Среднее значение баллов /         х 100 </a:t>
            </a:r>
          </a:p>
          <a:p>
            <a:r>
              <a:rPr lang="ru-RU" dirty="0" smtClean="0"/>
              <a:t>В нашем случае:</a:t>
            </a:r>
          </a:p>
          <a:p>
            <a:r>
              <a:rPr lang="ru-RU" dirty="0" err="1" smtClean="0"/>
              <a:t>Ср.значение</a:t>
            </a:r>
            <a:r>
              <a:rPr lang="ru-RU" dirty="0" smtClean="0"/>
              <a:t> / 2,5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474448" y="2286891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img15.nnm.me/4/a/c/f/d/2164a4979f47f1aa2dbcdee92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28" y="4005064"/>
            <a:ext cx="3630640" cy="2722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07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расчета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340769"/>
            <a:ext cx="3898776" cy="23042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Если езда </a:t>
            </a:r>
            <a:r>
              <a:rPr lang="ru-RU" dirty="0" smtClean="0">
                <a:solidFill>
                  <a:srgbClr val="C00000"/>
                </a:solidFill>
              </a:rPr>
              <a:t>280</a:t>
            </a:r>
            <a:r>
              <a:rPr lang="ru-RU" dirty="0" smtClean="0"/>
              <a:t> баллов, </a:t>
            </a:r>
          </a:p>
          <a:p>
            <a:pPr marL="0" indent="0" algn="ctr">
              <a:buNone/>
            </a:pPr>
            <a:r>
              <a:rPr lang="ru-RU" dirty="0" smtClean="0"/>
              <a:t>а Ваш результат </a:t>
            </a:r>
            <a:r>
              <a:rPr lang="ru-RU" dirty="0" smtClean="0">
                <a:solidFill>
                  <a:srgbClr val="C00000"/>
                </a:solidFill>
              </a:rPr>
              <a:t>199</a:t>
            </a:r>
            <a:r>
              <a:rPr lang="ru-RU" dirty="0" smtClean="0"/>
              <a:t> баллов в среднем значении, то: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199</a:t>
            </a:r>
            <a:r>
              <a:rPr lang="ru-RU" dirty="0" smtClean="0"/>
              <a:t>/</a:t>
            </a:r>
            <a:r>
              <a:rPr lang="ru-RU" dirty="0" smtClean="0">
                <a:solidFill>
                  <a:srgbClr val="C00000"/>
                </a:solidFill>
              </a:rPr>
              <a:t>2,8</a:t>
            </a:r>
            <a:r>
              <a:rPr lang="ru-RU" dirty="0" smtClean="0"/>
              <a:t>= 71,071%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340769"/>
            <a:ext cx="4114800" cy="25922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Если езда </a:t>
            </a:r>
            <a:r>
              <a:rPr lang="ru-RU" dirty="0" smtClean="0">
                <a:solidFill>
                  <a:srgbClr val="C00000"/>
                </a:solidFill>
              </a:rPr>
              <a:t>280</a:t>
            </a:r>
            <a:r>
              <a:rPr lang="ru-RU" dirty="0" smtClean="0"/>
              <a:t> баллов, а Вам надо </a:t>
            </a:r>
            <a:r>
              <a:rPr lang="ru-RU" dirty="0" smtClean="0">
                <a:solidFill>
                  <a:srgbClr val="C00000"/>
                </a:solidFill>
              </a:rPr>
              <a:t>64</a:t>
            </a:r>
            <a:r>
              <a:rPr lang="ru-RU" dirty="0" smtClean="0"/>
              <a:t> % для разряда, то в среднем значении Вы должны набрать не менее: </a:t>
            </a:r>
            <a:r>
              <a:rPr lang="ru-RU" dirty="0" smtClean="0">
                <a:solidFill>
                  <a:srgbClr val="C00000"/>
                </a:solidFill>
              </a:rPr>
              <a:t>64</a:t>
            </a:r>
            <a:r>
              <a:rPr lang="ru-RU" dirty="0" smtClean="0"/>
              <a:t>х</a:t>
            </a:r>
            <a:r>
              <a:rPr lang="ru-RU" dirty="0" smtClean="0">
                <a:solidFill>
                  <a:srgbClr val="C00000"/>
                </a:solidFill>
              </a:rPr>
              <a:t>2,8</a:t>
            </a:r>
            <a:r>
              <a:rPr lang="ru-RU" dirty="0" smtClean="0"/>
              <a:t> = 179,2 баллов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539552" y="4149080"/>
            <a:ext cx="820891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ПРОВЕРИТЬ СВОИ ЗНАНИЯ:</a:t>
            </a:r>
          </a:p>
          <a:p>
            <a:r>
              <a:rPr lang="ru-RU" dirty="0" smtClean="0"/>
              <a:t>Если езда </a:t>
            </a:r>
            <a:r>
              <a:rPr lang="ru-RU" dirty="0" smtClean="0">
                <a:solidFill>
                  <a:srgbClr val="C00000"/>
                </a:solidFill>
              </a:rPr>
              <a:t>280</a:t>
            </a:r>
            <a:r>
              <a:rPr lang="ru-RU" dirty="0" smtClean="0"/>
              <a:t> баллов, судья на </a:t>
            </a:r>
            <a:r>
              <a:rPr lang="ru-RU" b="1" dirty="0" smtClean="0"/>
              <a:t>С</a:t>
            </a:r>
            <a:r>
              <a:rPr lang="ru-RU" dirty="0" smtClean="0"/>
              <a:t> поставил 165 балла, на </a:t>
            </a:r>
            <a:r>
              <a:rPr lang="ru-RU" b="1" dirty="0" smtClean="0"/>
              <a:t>М</a:t>
            </a:r>
            <a:r>
              <a:rPr lang="ru-RU" dirty="0" smtClean="0"/>
              <a:t> – 189,5 балла. Сколько поставил судья на </a:t>
            </a:r>
            <a:r>
              <a:rPr lang="ru-RU" b="1" dirty="0" smtClean="0"/>
              <a:t>В</a:t>
            </a:r>
            <a:r>
              <a:rPr lang="ru-RU" dirty="0" smtClean="0"/>
              <a:t>. Если вы за езду получили 61%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56"/>
            <a:ext cx="8229600" cy="1143000"/>
          </a:xfrm>
        </p:spPr>
        <p:txBody>
          <a:bodyPr/>
          <a:lstStyle/>
          <a:p>
            <a:r>
              <a:rPr lang="ru-RU" dirty="0" smtClean="0"/>
              <a:t>ПЕРЕД ВНЕСЕНИЕМ В ТЕХРЕЗЫ: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094010"/>
            <a:ext cx="4608512" cy="4525963"/>
          </a:xfrm>
        </p:spPr>
        <p:txBody>
          <a:bodyPr/>
          <a:lstStyle/>
          <a:p>
            <a:r>
              <a:rPr lang="ru-RU" dirty="0" smtClean="0"/>
              <a:t>Каждый протокол проверяется не менее 2 техническими секретарями, при расхождении в подсчете протокол проверяет третий ТС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908720"/>
            <a:ext cx="4392488" cy="4525963"/>
          </a:xfrm>
        </p:spPr>
        <p:txBody>
          <a:bodyPr/>
          <a:lstStyle/>
          <a:p>
            <a:r>
              <a:rPr lang="ru-RU" dirty="0" smtClean="0"/>
              <a:t>Протоколы одной спортивной пары (всадник-лошадь) ТС складывает по судьям: Н-С-М или согласно порядку внесенного в бланк ТЕХНИЧЕСКИХ РЕЗУЛЬТАТОВ</a:t>
            </a:r>
            <a:endParaRPr lang="ru-RU" dirty="0"/>
          </a:p>
        </p:txBody>
      </p:sp>
      <p:pic>
        <p:nvPicPr>
          <p:cNvPr id="1026" name="Picture 2" descr="http://lib.custis.ru/images/thumb/2/21/%D0%98%D0%BD%D1%82%D0%B5%D1%80%D0%B2%D1%8C%D1%8E_%D1%81_%D0%94%D0%BC%D0%B8%D1%82%D1%80%D0%B8%D0%B5%D0%BC_%D0%A0%D1%83%D1%87%D0%BA%D0%BE_%28%D0%B4%D0%BB%D1%8F_SQADays%2C_2011-07-27%29.pdf/page0018-720px-%D0%98%D0%BD%D1%82%D0%B5%D1%80%D0%B2%D1%8C%D1%8E_%D1%81_%D0%94%D0%BC%D0%B8%D1%82%D1%80%D0%B8%D0%B5%D0%BC_%D0%A0%D1%83%D1%87%D0%BA%D0%BE_%28%D0%B4%D0%BB%D1%8F_SQADays%2C_2011-07-27%29.pd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5" b="6788"/>
          <a:stretch/>
        </p:blipFill>
        <p:spPr bwMode="auto">
          <a:xfrm>
            <a:off x="5364088" y="4509120"/>
            <a:ext cx="3312368" cy="2145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2" descr="http://cs.pikabu.ru/images/big_size_comm/2013-03_3/13630232099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2952327" cy="2151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5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Яндекс знает всё)))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939131"/>
            <a:ext cx="7670800" cy="3848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275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Бланк протокола (</a:t>
            </a:r>
            <a:r>
              <a:rPr lang="ru-RU" b="1" dirty="0" smtClean="0"/>
              <a:t>Читчик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6" y="928290"/>
            <a:ext cx="4611558" cy="518693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268760"/>
            <a:ext cx="4896544" cy="4680520"/>
          </a:xfrm>
        </p:spPr>
        <p:txBody>
          <a:bodyPr>
            <a:normAutofit/>
          </a:bodyPr>
          <a:lstStyle/>
          <a:p>
            <a:r>
              <a:rPr lang="ru-RU" dirty="0" smtClean="0"/>
              <a:t>Проверить наличие ошибок </a:t>
            </a:r>
          </a:p>
          <a:p>
            <a:r>
              <a:rPr lang="ru-RU" dirty="0" smtClean="0"/>
              <a:t>Подписать ФИ всадника и кличку лошади по стартовому протоколу, позицию судьи</a:t>
            </a:r>
          </a:p>
          <a:p>
            <a:r>
              <a:rPr lang="ru-RU" dirty="0" smtClean="0"/>
              <a:t>Писать </a:t>
            </a:r>
            <a:r>
              <a:rPr lang="ru-RU" b="1" dirty="0" smtClean="0"/>
              <a:t>6,0 </a:t>
            </a:r>
            <a:r>
              <a:rPr lang="ru-RU" dirty="0" smtClean="0"/>
              <a:t>когда говорит судья: «</a:t>
            </a:r>
            <a:r>
              <a:rPr lang="ru-RU" b="1" dirty="0" smtClean="0"/>
              <a:t>шесть».</a:t>
            </a:r>
          </a:p>
          <a:p>
            <a:r>
              <a:rPr lang="ru-RU" b="1" dirty="0" smtClean="0"/>
              <a:t>Стараться разборчиво и быстро записывать замечания судьи</a:t>
            </a:r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303748" y="1556792"/>
            <a:ext cx="1836204" cy="2929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843808" y="1954738"/>
            <a:ext cx="1620180" cy="1546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827584" y="1844824"/>
            <a:ext cx="331236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2483768" y="2708920"/>
            <a:ext cx="165618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3023828" y="4252455"/>
            <a:ext cx="1116124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6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343400" cy="5753100"/>
          </a:xfrm>
          <a:prstGeom prst="rect">
            <a:avLst/>
          </a:prstGeom>
        </p:spPr>
      </p:pic>
      <p:sp>
        <p:nvSpPr>
          <p:cNvPr id="4" name="Объект 3"/>
          <p:cNvSpPr txBox="1">
            <a:spLocks/>
          </p:cNvSpPr>
          <p:nvPr/>
        </p:nvSpPr>
        <p:spPr>
          <a:xfrm>
            <a:off x="4738936" y="220874"/>
            <a:ext cx="4405064" cy="58326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Проверить наличие записи данных</a:t>
            </a:r>
          </a:p>
          <a:p>
            <a:r>
              <a:rPr lang="ru-RU" dirty="0" smtClean="0"/>
              <a:t>Подписать у судьи протокол и если судья изменял оценки </a:t>
            </a:r>
            <a:r>
              <a:rPr lang="ru-RU" b="1" dirty="0" smtClean="0"/>
              <a:t>по схеме</a:t>
            </a:r>
            <a:r>
              <a:rPr lang="ru-RU" dirty="0" smtClean="0"/>
              <a:t>, зачеркнуть и вписать новую, подписать рядом с каждым исправлением</a:t>
            </a:r>
            <a:r>
              <a:rPr lang="ru-RU" b="1" dirty="0" smtClean="0"/>
              <a:t>. Передать протокол судье-стюарду (бегунку)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51720" y="1052736"/>
            <a:ext cx="302433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707904" y="1052736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563890" y="1556792"/>
            <a:ext cx="1296142" cy="4248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2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Бланк протокола (</a:t>
            </a:r>
            <a:r>
              <a:rPr lang="ru-RU" b="1" dirty="0" smtClean="0"/>
              <a:t>Бегунок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1" y="1340768"/>
            <a:ext cx="4254564" cy="478539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268760"/>
            <a:ext cx="4690864" cy="46805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Проверить наличие записи о данных  всадника и лошади, позиции судьи и его подписи</a:t>
            </a:r>
          </a:p>
          <a:p>
            <a:r>
              <a:rPr lang="ru-RU" b="1" dirty="0" smtClean="0"/>
              <a:t>Стараться по возможности проверить наличие всех оценок</a:t>
            </a:r>
          </a:p>
          <a:p>
            <a:r>
              <a:rPr lang="ru-RU" b="1" dirty="0" smtClean="0"/>
              <a:t>И Быстро, но не пугая лошадей и следующего всадника, доставить протокол в счетную комиссию.</a:t>
            </a:r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699792" y="1556792"/>
            <a:ext cx="1440160" cy="4392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007604" y="1556792"/>
            <a:ext cx="31323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915816" y="1556792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2483768" y="2708920"/>
            <a:ext cx="165618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483768" y="3068960"/>
            <a:ext cx="1656184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3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Бланк протокола </a:t>
            </a:r>
            <a:br>
              <a:rPr lang="ru-RU" dirty="0" smtClean="0"/>
            </a:br>
            <a:r>
              <a:rPr lang="ru-RU" sz="4000" dirty="0" smtClean="0"/>
              <a:t>(Секретарь счетной комиссии, </a:t>
            </a:r>
            <a:r>
              <a:rPr lang="ru-RU" sz="4000" b="1" dirty="0" smtClean="0"/>
              <a:t>Технический секретарь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5" y="1600200"/>
            <a:ext cx="4023910" cy="45259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5112568" cy="492514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Выяснить сколько составляет 100 % ВСЕГО БАЛЛОВ ЕЗДЫ  и определить  от них </a:t>
            </a:r>
            <a:r>
              <a:rPr lang="ru-RU" b="1" dirty="0" smtClean="0"/>
              <a:t>60 %=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=        :100х60 =         х0,6                                          В нашем случае это будет:</a:t>
            </a:r>
          </a:p>
          <a:p>
            <a:pPr marL="0" indent="0">
              <a:buNone/>
            </a:pPr>
            <a:r>
              <a:rPr lang="ru-RU" b="1" dirty="0" smtClean="0"/>
              <a:t>250х0,6=150 баллов мы дадим, если судья поставит всаднику во все ячейки 6,0.</a:t>
            </a:r>
          </a:p>
          <a:p>
            <a:pPr marL="0" indent="0">
              <a:buNone/>
            </a:pPr>
            <a:r>
              <a:rPr lang="ru-RU" b="1" dirty="0" smtClean="0"/>
              <a:t>Теперь если оценка в протоколе будет ниже 6,0, мы отмечаем «-», а если выше, то отмечаем «+»</a:t>
            </a:r>
          </a:p>
        </p:txBody>
      </p:sp>
      <p:sp>
        <p:nvSpPr>
          <p:cNvPr id="7" name="Овал 6"/>
          <p:cNvSpPr/>
          <p:nvPr/>
        </p:nvSpPr>
        <p:spPr>
          <a:xfrm>
            <a:off x="683568" y="5993904"/>
            <a:ext cx="180020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Всего: 250 баллов</a:t>
            </a:r>
            <a:endParaRPr lang="ru-RU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763688" y="1844824"/>
            <a:ext cx="2304256" cy="4149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336563" y="2905911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300192" y="2882864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596125"/>
              </p:ext>
            </p:extLst>
          </p:nvPr>
        </p:nvGraphicFramePr>
        <p:xfrm>
          <a:off x="611560" y="332656"/>
          <a:ext cx="8208913" cy="5767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4"/>
                <a:gridCol w="720080"/>
                <a:gridCol w="2804595"/>
                <a:gridCol w="551524"/>
                <a:gridCol w="503565"/>
                <a:gridCol w="719380"/>
                <a:gridCol w="623461"/>
                <a:gridCol w="655434"/>
                <a:gridCol w="671420"/>
                <a:gridCol w="671420"/>
              </a:tblGrid>
              <a:tr h="301372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3600" u="none" strike="noStrike" dirty="0">
                          <a:effectLst/>
                        </a:rPr>
                        <a:t>Расчет баллов и процентов за езду</a:t>
                      </a:r>
                      <a:endParaRPr lang="ru-RU" sz="3600" b="0" i="1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239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Вид </a:t>
                      </a:r>
                      <a:r>
                        <a:rPr lang="ru-RU" sz="1800" u="none" strike="noStrike" dirty="0" smtClean="0">
                          <a:effectLst/>
                        </a:rPr>
                        <a:t>программы на 2014 г.</a:t>
                      </a:r>
                      <a:endParaRPr lang="ru-RU" sz="1800" b="0" i="1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МАХ</a:t>
                      </a:r>
                      <a:endParaRPr lang="ru-RU" sz="1600" b="0" i="1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Баллы</a:t>
                      </a:r>
                      <a:endParaRPr lang="ru-RU" sz="1600" b="0" i="1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Деление на</a:t>
                      </a:r>
                      <a:endParaRPr lang="ru-RU" sz="1600" b="0" i="1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66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за 1%</a:t>
                      </a:r>
                      <a:endParaRPr lang="ru-RU" sz="1600" b="0" i="1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60%</a:t>
                      </a:r>
                      <a:endParaRPr lang="ru-RU" sz="1600" b="1" i="1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по 1</a:t>
                      </a:r>
                      <a:br>
                        <a:rPr lang="ru-RU" sz="1600" u="none" strike="noStrike">
                          <a:effectLst/>
                        </a:rPr>
                      </a:br>
                      <a:r>
                        <a:rPr lang="ru-RU" sz="1600" u="none" strike="noStrike">
                          <a:effectLst/>
                        </a:rPr>
                        <a:t>судье</a:t>
                      </a:r>
                      <a:endParaRPr lang="ru-RU" sz="1600" b="0" i="1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по 2-м</a:t>
                      </a:r>
                      <a:br>
                        <a:rPr lang="ru-RU" sz="1600" u="none" strike="noStrike">
                          <a:effectLst/>
                        </a:rPr>
                      </a:br>
                      <a:r>
                        <a:rPr lang="ru-RU" sz="1600" u="none" strike="noStrike">
                          <a:effectLst/>
                        </a:rPr>
                        <a:t>судьям</a:t>
                      </a:r>
                      <a:endParaRPr lang="ru-RU" sz="1600" b="0" i="1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по 3-м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судьям</a:t>
                      </a:r>
                      <a:endParaRPr lang="ru-RU" sz="1600" b="0" i="1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по 5-ти</a:t>
                      </a:r>
                      <a:br>
                        <a:rPr lang="ru-RU" sz="1600" u="none" strike="noStrike">
                          <a:effectLst/>
                        </a:rPr>
                      </a:br>
                      <a:r>
                        <a:rPr lang="ru-RU" sz="1600" u="none" strike="noStrike">
                          <a:effectLst/>
                        </a:rPr>
                        <a:t>судьям</a:t>
                      </a:r>
                      <a:endParaRPr lang="ru-RU" sz="1600" b="0" i="1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</a:tr>
              <a:tr h="299140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Выездка</a:t>
                      </a:r>
                      <a:endParaRPr lang="ru-RU" sz="2800" b="1" i="1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vert="vert27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Взрослые</a:t>
                      </a:r>
                      <a:endParaRPr lang="ru-RU" sz="1200" b="1" i="1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СП А</a:t>
                      </a:r>
                      <a:endParaRPr lang="ru-RU" sz="1800" b="0" i="1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350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3,5</a:t>
                      </a:r>
                      <a:endParaRPr lang="ru-RU" sz="1600" b="0" i="1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210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3,5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10,5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17,5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  <a:tr h="299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МП, СП №1, СП №2</a:t>
                      </a:r>
                      <a:endParaRPr lang="ru-RU" sz="1800" b="0" i="1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380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3,8</a:t>
                      </a:r>
                      <a:endParaRPr lang="ru-RU" sz="1600" b="0" i="1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228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3,8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7,6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11,4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19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  <a:tr h="299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СП В</a:t>
                      </a:r>
                      <a:endParaRPr lang="ru-RU" sz="1800" b="0" i="1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420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4,2</a:t>
                      </a:r>
                      <a:endParaRPr lang="ru-RU" sz="1600" b="0" i="1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252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4,2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8,4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12,6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21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  <a:tr h="299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БП</a:t>
                      </a:r>
                      <a:endParaRPr lang="ru-RU" sz="1800" b="0" i="1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500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5,0</a:t>
                      </a:r>
                      <a:endParaRPr lang="ru-RU" sz="1600" b="0" i="1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300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5,0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10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15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25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  <a:tr h="299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БП специальный</a:t>
                      </a:r>
                      <a:endParaRPr lang="ru-RU" sz="1800" b="0" i="1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510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5,1</a:t>
                      </a:r>
                      <a:endParaRPr lang="ru-RU" sz="1600" b="0" i="1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306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5,1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10,2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15,3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25,5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  <a:tr h="299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Юниоры</a:t>
                      </a:r>
                      <a:endParaRPr lang="ru-RU" sz="1200" b="1" i="1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Предварит. приз</a:t>
                      </a:r>
                      <a:endParaRPr lang="ru-RU" sz="1800" b="0" i="1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360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3,6</a:t>
                      </a:r>
                      <a:endParaRPr lang="ru-RU" sz="1600" b="0" i="1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216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3,6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7,2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10,8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18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  <a:tr h="299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Командный приз (МП)</a:t>
                      </a:r>
                      <a:endParaRPr lang="ru-RU" sz="1800" b="0" i="1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380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3,8</a:t>
                      </a:r>
                      <a:endParaRPr lang="ru-RU" sz="1600" b="0" i="1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228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3,8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7,6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11,4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19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  <a:tr h="299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Личный приз</a:t>
                      </a:r>
                      <a:endParaRPr lang="ru-RU" sz="1800" b="0" i="1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380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3,8</a:t>
                      </a:r>
                      <a:endParaRPr lang="ru-RU" sz="1600" b="0" i="1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228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3,8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7,6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11,4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19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  <a:tr h="299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БП юниорский</a:t>
                      </a:r>
                      <a:endParaRPr lang="ru-RU" sz="1800" b="0" i="1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430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4,3</a:t>
                      </a:r>
                      <a:endParaRPr lang="ru-RU" sz="1600" b="0" i="1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258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4,3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8,6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12,9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21,5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  <a:tr h="299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Юноши</a:t>
                      </a:r>
                      <a:endParaRPr lang="ru-RU" sz="1200" b="1" i="1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Предварит. приз</a:t>
                      </a:r>
                      <a:endParaRPr lang="ru-RU" sz="1800" b="0" i="1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340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3,4</a:t>
                      </a:r>
                      <a:endParaRPr lang="ru-RU" sz="1600" b="0" i="1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204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3,4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6,8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10,2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17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  <a:tr h="299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Командный приз</a:t>
                      </a:r>
                      <a:endParaRPr lang="ru-RU" sz="1800" b="0" i="1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370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3,7</a:t>
                      </a:r>
                      <a:endParaRPr lang="ru-RU" sz="1600" b="0" i="1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222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3,7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7,4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11,1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18,5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  <a:tr h="299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Личный приз</a:t>
                      </a:r>
                      <a:endParaRPr lang="ru-RU" sz="1800" b="0" i="1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380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3,8</a:t>
                      </a:r>
                      <a:endParaRPr lang="ru-RU" sz="1600" b="0" i="1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228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3,8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7,6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11,4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19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  <a:tr h="299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Дети</a:t>
                      </a:r>
                      <a:endParaRPr lang="ru-RU" sz="1200" b="1" i="1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Предварит. приз</a:t>
                      </a:r>
                      <a:endParaRPr lang="ru-RU" sz="1800" b="0" i="1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230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2,3</a:t>
                      </a:r>
                      <a:endParaRPr lang="ru-RU" sz="1600" b="0" i="1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138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2,3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4,6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6,9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11,5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  <a:tr h="299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Командный приз</a:t>
                      </a:r>
                      <a:endParaRPr lang="ru-RU" sz="1800" b="0" i="1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290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2,9</a:t>
                      </a:r>
                      <a:endParaRPr lang="ru-RU" sz="1600" b="0" i="1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174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2,9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5,8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8,7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14,5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  <a:tr h="299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Личный приз</a:t>
                      </a:r>
                      <a:endParaRPr lang="ru-RU" sz="1800" b="0" i="1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280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2,8</a:t>
                      </a:r>
                      <a:endParaRPr lang="ru-RU" sz="1600" b="0" i="1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168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2,8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5,6</a:t>
                      </a:r>
                      <a:endParaRPr lang="ru-RU" sz="16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8,4</a:t>
                      </a:r>
                      <a:endParaRPr lang="ru-RU" sz="1600" b="1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14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6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795" y="188640"/>
            <a:ext cx="8229600" cy="43204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Больше 6,0 +</a:t>
            </a:r>
            <a:br>
              <a:rPr lang="ru-RU" sz="3200" dirty="0" smtClean="0"/>
            </a:br>
            <a:r>
              <a:rPr lang="ru-RU" sz="3200" dirty="0" smtClean="0"/>
              <a:t>Меньше 6.0 -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70" y="-5324"/>
            <a:ext cx="5089510" cy="674136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6046" y="980728"/>
            <a:ext cx="3697083" cy="5744875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в протоколе :             </a:t>
            </a:r>
            <a:r>
              <a:rPr lang="ru-RU" sz="1800" dirty="0" smtClean="0"/>
              <a:t>+0,5</a:t>
            </a:r>
          </a:p>
          <a:p>
            <a:pPr marL="0" indent="0" algn="r">
              <a:buNone/>
            </a:pPr>
            <a:r>
              <a:rPr lang="ru-RU" sz="1800" dirty="0" smtClean="0"/>
              <a:t>+1,5</a:t>
            </a:r>
          </a:p>
          <a:p>
            <a:pPr marL="0" indent="0" algn="r">
              <a:buNone/>
            </a:pPr>
            <a:r>
              <a:rPr lang="ru-RU" sz="1800" dirty="0" smtClean="0"/>
              <a:t>-1,0</a:t>
            </a:r>
          </a:p>
          <a:p>
            <a:pPr marL="0" indent="0" algn="r">
              <a:buNone/>
            </a:pPr>
            <a:r>
              <a:rPr lang="ru-RU" sz="1800" dirty="0" smtClean="0"/>
              <a:t>+0,5х2</a:t>
            </a:r>
          </a:p>
          <a:p>
            <a:pPr marL="0" indent="0" algn="r">
              <a:buNone/>
            </a:pPr>
            <a:r>
              <a:rPr lang="ru-RU" sz="1800" dirty="0" smtClean="0"/>
              <a:t>+1.0</a:t>
            </a:r>
          </a:p>
          <a:p>
            <a:pPr marL="0" indent="0" algn="r">
              <a:buNone/>
            </a:pPr>
            <a:r>
              <a:rPr lang="ru-RU" sz="1800" dirty="0" smtClean="0"/>
              <a:t>-0,5</a:t>
            </a:r>
          </a:p>
          <a:p>
            <a:pPr marL="0" indent="0" algn="r">
              <a:buNone/>
            </a:pPr>
            <a:r>
              <a:rPr lang="ru-RU" sz="1800" dirty="0" smtClean="0"/>
              <a:t>+0,5</a:t>
            </a:r>
          </a:p>
          <a:p>
            <a:pPr marL="0" indent="0" algn="r">
              <a:buNone/>
            </a:pPr>
            <a:r>
              <a:rPr lang="ru-RU" sz="1800" dirty="0" smtClean="0"/>
              <a:t>+0,5х2</a:t>
            </a:r>
          </a:p>
          <a:p>
            <a:pPr marL="0" indent="0" algn="r">
              <a:buNone/>
            </a:pPr>
            <a:r>
              <a:rPr lang="ru-RU" sz="1800" dirty="0" smtClean="0"/>
              <a:t>+0,5х2</a:t>
            </a:r>
          </a:p>
          <a:p>
            <a:pPr marL="0" indent="0" algn="r">
              <a:buNone/>
            </a:pPr>
            <a:r>
              <a:rPr lang="ru-RU" sz="1800" dirty="0" smtClean="0"/>
              <a:t>+1,5</a:t>
            </a:r>
          </a:p>
          <a:p>
            <a:pPr marL="0" indent="0" algn="r">
              <a:buNone/>
            </a:pPr>
            <a:r>
              <a:rPr lang="ru-RU" sz="1800" dirty="0" smtClean="0"/>
              <a:t>+1,0</a:t>
            </a:r>
          </a:p>
          <a:p>
            <a:pPr marL="0" indent="0" algn="r">
              <a:buNone/>
            </a:pPr>
            <a:r>
              <a:rPr lang="ru-RU" sz="1800" dirty="0" smtClean="0"/>
              <a:t>-1,0</a:t>
            </a:r>
          </a:p>
          <a:p>
            <a:pPr marL="0" indent="0" algn="r">
              <a:buNone/>
            </a:pPr>
            <a:r>
              <a:rPr lang="ru-RU" sz="1800" dirty="0" smtClean="0"/>
              <a:t>+1,5</a:t>
            </a:r>
            <a:endParaRPr lang="ru-RU" sz="1800" dirty="0"/>
          </a:p>
          <a:p>
            <a:pPr marL="0" indent="0" algn="r">
              <a:buNone/>
            </a:pPr>
            <a:r>
              <a:rPr lang="ru-RU" sz="1800" dirty="0" smtClean="0"/>
              <a:t>+0,5</a:t>
            </a:r>
          </a:p>
          <a:p>
            <a:pPr marL="0" indent="0" algn="r">
              <a:buNone/>
            </a:pPr>
            <a:r>
              <a:rPr lang="ru-RU" sz="1800" dirty="0" smtClean="0"/>
              <a:t>+0,5х2</a:t>
            </a:r>
          </a:p>
          <a:p>
            <a:pPr marL="0" indent="0" algn="r">
              <a:buNone/>
            </a:pPr>
            <a:r>
              <a:rPr lang="ru-RU" sz="1800" dirty="0" smtClean="0"/>
              <a:t>+1,0х2</a:t>
            </a:r>
          </a:p>
          <a:p>
            <a:pPr algn="r"/>
            <a:endParaRPr lang="ru-RU" sz="1800" dirty="0" smtClean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779912" y="1340768"/>
            <a:ext cx="317549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722026" y="1700808"/>
            <a:ext cx="3246879" cy="448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635896" y="2398826"/>
            <a:ext cx="3014286" cy="310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815916" y="2681432"/>
            <a:ext cx="2834266" cy="315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779912" y="2996952"/>
            <a:ext cx="2911833" cy="190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722026" y="3293680"/>
            <a:ext cx="2794190" cy="135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743908" y="3645024"/>
            <a:ext cx="2772308" cy="33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743908" y="4239491"/>
            <a:ext cx="2772308" cy="104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779912" y="4581128"/>
            <a:ext cx="2911833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851920" y="5229200"/>
            <a:ext cx="31169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3851920" y="5517232"/>
            <a:ext cx="31169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635896" y="5949280"/>
            <a:ext cx="2880320" cy="210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851920" y="6248400"/>
            <a:ext cx="2798262" cy="112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олилиния 51"/>
          <p:cNvSpPr/>
          <p:nvPr/>
        </p:nvSpPr>
        <p:spPr>
          <a:xfrm>
            <a:off x="6663866" y="3962400"/>
            <a:ext cx="305039" cy="277091"/>
          </a:xfrm>
          <a:custGeom>
            <a:avLst/>
            <a:gdLst>
              <a:gd name="connsiteX0" fmla="*/ 83298 w 305039"/>
              <a:gd name="connsiteY0" fmla="*/ 41564 h 277091"/>
              <a:gd name="connsiteX1" fmla="*/ 14025 w 305039"/>
              <a:gd name="connsiteY1" fmla="*/ 55418 h 277091"/>
              <a:gd name="connsiteX2" fmla="*/ 55589 w 305039"/>
              <a:gd name="connsiteY2" fmla="*/ 249382 h 277091"/>
              <a:gd name="connsiteX3" fmla="*/ 97152 w 305039"/>
              <a:gd name="connsiteY3" fmla="*/ 277091 h 277091"/>
              <a:gd name="connsiteX4" fmla="*/ 235698 w 305039"/>
              <a:gd name="connsiteY4" fmla="*/ 263236 h 277091"/>
              <a:gd name="connsiteX5" fmla="*/ 291116 w 305039"/>
              <a:gd name="connsiteY5" fmla="*/ 180109 h 277091"/>
              <a:gd name="connsiteX6" fmla="*/ 291116 w 305039"/>
              <a:gd name="connsiteY6" fmla="*/ 96982 h 277091"/>
              <a:gd name="connsiteX7" fmla="*/ 277261 w 305039"/>
              <a:gd name="connsiteY7" fmla="*/ 27709 h 277091"/>
              <a:gd name="connsiteX8" fmla="*/ 235698 w 305039"/>
              <a:gd name="connsiteY8" fmla="*/ 0 h 277091"/>
              <a:gd name="connsiteX9" fmla="*/ 83298 w 305039"/>
              <a:gd name="connsiteY9" fmla="*/ 41564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039" h="277091">
                <a:moveTo>
                  <a:pt x="83298" y="41564"/>
                </a:moveTo>
                <a:cubicBezTo>
                  <a:pt x="46353" y="50800"/>
                  <a:pt x="20950" y="32911"/>
                  <a:pt x="14025" y="55418"/>
                </a:cubicBezTo>
                <a:cubicBezTo>
                  <a:pt x="-13199" y="143893"/>
                  <a:pt x="-1541" y="203679"/>
                  <a:pt x="55589" y="249382"/>
                </a:cubicBezTo>
                <a:cubicBezTo>
                  <a:pt x="68591" y="259784"/>
                  <a:pt x="83298" y="267855"/>
                  <a:pt x="97152" y="277091"/>
                </a:cubicBezTo>
                <a:cubicBezTo>
                  <a:pt x="143334" y="272473"/>
                  <a:pt x="194186" y="283992"/>
                  <a:pt x="235698" y="263236"/>
                </a:cubicBezTo>
                <a:cubicBezTo>
                  <a:pt x="265484" y="248343"/>
                  <a:pt x="291116" y="180109"/>
                  <a:pt x="291116" y="180109"/>
                </a:cubicBezTo>
                <a:cubicBezTo>
                  <a:pt x="312227" y="116774"/>
                  <a:pt x="306949" y="160316"/>
                  <a:pt x="291116" y="96982"/>
                </a:cubicBezTo>
                <a:cubicBezTo>
                  <a:pt x="285405" y="74137"/>
                  <a:pt x="288944" y="48155"/>
                  <a:pt x="277261" y="27709"/>
                </a:cubicBezTo>
                <a:cubicBezTo>
                  <a:pt x="269000" y="13252"/>
                  <a:pt x="249552" y="9236"/>
                  <a:pt x="235698" y="0"/>
                </a:cubicBezTo>
                <a:cubicBezTo>
                  <a:pt x="78699" y="14273"/>
                  <a:pt x="120243" y="32328"/>
                  <a:pt x="83298" y="4156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3" name="Полилиния 52"/>
          <p:cNvSpPr/>
          <p:nvPr/>
        </p:nvSpPr>
        <p:spPr>
          <a:xfrm>
            <a:off x="6677650" y="2624958"/>
            <a:ext cx="291186" cy="229078"/>
          </a:xfrm>
          <a:custGeom>
            <a:avLst/>
            <a:gdLst>
              <a:gd name="connsiteX0" fmla="*/ 14095 w 291186"/>
              <a:gd name="connsiteY0" fmla="*/ 90533 h 229078"/>
              <a:gd name="connsiteX1" fmla="*/ 41805 w 291186"/>
              <a:gd name="connsiteY1" fmla="*/ 21260 h 229078"/>
              <a:gd name="connsiteX2" fmla="*/ 249623 w 291186"/>
              <a:gd name="connsiteY2" fmla="*/ 76678 h 229078"/>
              <a:gd name="connsiteX3" fmla="*/ 263477 w 291186"/>
              <a:gd name="connsiteY3" fmla="*/ 118242 h 229078"/>
              <a:gd name="connsiteX4" fmla="*/ 291186 w 291186"/>
              <a:gd name="connsiteY4" fmla="*/ 159806 h 229078"/>
              <a:gd name="connsiteX5" fmla="*/ 263477 w 291186"/>
              <a:gd name="connsiteY5" fmla="*/ 201369 h 229078"/>
              <a:gd name="connsiteX6" fmla="*/ 180350 w 291186"/>
              <a:gd name="connsiteY6" fmla="*/ 229078 h 229078"/>
              <a:gd name="connsiteX7" fmla="*/ 14095 w 291186"/>
              <a:gd name="connsiteY7" fmla="*/ 187515 h 229078"/>
              <a:gd name="connsiteX8" fmla="*/ 241 w 291186"/>
              <a:gd name="connsiteY8" fmla="*/ 145951 h 229078"/>
              <a:gd name="connsiteX9" fmla="*/ 14095 w 291186"/>
              <a:gd name="connsiteY9" fmla="*/ 90533 h 22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186" h="229078">
                <a:moveTo>
                  <a:pt x="14095" y="90533"/>
                </a:moveTo>
                <a:cubicBezTo>
                  <a:pt x="21022" y="69751"/>
                  <a:pt x="17775" y="27668"/>
                  <a:pt x="41805" y="21260"/>
                </a:cubicBezTo>
                <a:cubicBezTo>
                  <a:pt x="200258" y="-20994"/>
                  <a:pt x="199093" y="883"/>
                  <a:pt x="249623" y="76678"/>
                </a:cubicBezTo>
                <a:cubicBezTo>
                  <a:pt x="254241" y="90533"/>
                  <a:pt x="256946" y="105180"/>
                  <a:pt x="263477" y="118242"/>
                </a:cubicBezTo>
                <a:cubicBezTo>
                  <a:pt x="270923" y="133135"/>
                  <a:pt x="291186" y="143155"/>
                  <a:pt x="291186" y="159806"/>
                </a:cubicBezTo>
                <a:cubicBezTo>
                  <a:pt x="291186" y="176457"/>
                  <a:pt x="277597" y="192544"/>
                  <a:pt x="263477" y="201369"/>
                </a:cubicBezTo>
                <a:cubicBezTo>
                  <a:pt x="238709" y="216849"/>
                  <a:pt x="180350" y="229078"/>
                  <a:pt x="180350" y="229078"/>
                </a:cubicBezTo>
                <a:cubicBezTo>
                  <a:pt x="120329" y="223076"/>
                  <a:pt x="48866" y="245466"/>
                  <a:pt x="14095" y="187515"/>
                </a:cubicBezTo>
                <a:cubicBezTo>
                  <a:pt x="6581" y="174992"/>
                  <a:pt x="3105" y="160271"/>
                  <a:pt x="241" y="145951"/>
                </a:cubicBezTo>
                <a:cubicBezTo>
                  <a:pt x="-1570" y="136894"/>
                  <a:pt x="7168" y="111315"/>
                  <a:pt x="14095" y="9053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6650182" y="6043447"/>
            <a:ext cx="277219" cy="232662"/>
          </a:xfrm>
          <a:custGeom>
            <a:avLst/>
            <a:gdLst>
              <a:gd name="connsiteX0" fmla="*/ 41563 w 277219"/>
              <a:gd name="connsiteY0" fmla="*/ 218808 h 232662"/>
              <a:gd name="connsiteX1" fmla="*/ 263236 w 277219"/>
              <a:gd name="connsiteY1" fmla="*/ 204953 h 232662"/>
              <a:gd name="connsiteX2" fmla="*/ 249382 w 277219"/>
              <a:gd name="connsiteY2" fmla="*/ 94117 h 232662"/>
              <a:gd name="connsiteX3" fmla="*/ 207818 w 277219"/>
              <a:gd name="connsiteY3" fmla="*/ 80262 h 232662"/>
              <a:gd name="connsiteX4" fmla="*/ 166254 w 277219"/>
              <a:gd name="connsiteY4" fmla="*/ 52553 h 232662"/>
              <a:gd name="connsiteX5" fmla="*/ 138545 w 277219"/>
              <a:gd name="connsiteY5" fmla="*/ 10989 h 232662"/>
              <a:gd name="connsiteX6" fmla="*/ 0 w 277219"/>
              <a:gd name="connsiteY6" fmla="*/ 66408 h 232662"/>
              <a:gd name="connsiteX7" fmla="*/ 13854 w 277219"/>
              <a:gd name="connsiteY7" fmla="*/ 121826 h 232662"/>
              <a:gd name="connsiteX8" fmla="*/ 180109 w 277219"/>
              <a:gd name="connsiteY8" fmla="*/ 163389 h 232662"/>
              <a:gd name="connsiteX9" fmla="*/ 180109 w 277219"/>
              <a:gd name="connsiteY9" fmla="*/ 232662 h 23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219" h="232662">
                <a:moveTo>
                  <a:pt x="41563" y="218808"/>
                </a:moveTo>
                <a:cubicBezTo>
                  <a:pt x="115454" y="214190"/>
                  <a:pt x="199751" y="243044"/>
                  <a:pt x="263236" y="204953"/>
                </a:cubicBezTo>
                <a:cubicBezTo>
                  <a:pt x="295163" y="185797"/>
                  <a:pt x="264504" y="128141"/>
                  <a:pt x="249382" y="94117"/>
                </a:cubicBezTo>
                <a:cubicBezTo>
                  <a:pt x="243451" y="80772"/>
                  <a:pt x="220880" y="86793"/>
                  <a:pt x="207818" y="80262"/>
                </a:cubicBezTo>
                <a:cubicBezTo>
                  <a:pt x="192925" y="72815"/>
                  <a:pt x="180109" y="61789"/>
                  <a:pt x="166254" y="52553"/>
                </a:cubicBezTo>
                <a:cubicBezTo>
                  <a:pt x="157018" y="38698"/>
                  <a:pt x="154928" y="13968"/>
                  <a:pt x="138545" y="10989"/>
                </a:cubicBezTo>
                <a:cubicBezTo>
                  <a:pt x="12155" y="-11991"/>
                  <a:pt x="22603" y="-1403"/>
                  <a:pt x="0" y="66408"/>
                </a:cubicBezTo>
                <a:cubicBezTo>
                  <a:pt x="4618" y="84881"/>
                  <a:pt x="-603" y="109434"/>
                  <a:pt x="13854" y="121826"/>
                </a:cubicBezTo>
                <a:cubicBezTo>
                  <a:pt x="40352" y="144539"/>
                  <a:pt x="148266" y="158082"/>
                  <a:pt x="180109" y="163389"/>
                </a:cubicBezTo>
                <a:cubicBezTo>
                  <a:pt x="197228" y="214750"/>
                  <a:pt x="200494" y="191891"/>
                  <a:pt x="180109" y="2326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6663537" y="6248400"/>
            <a:ext cx="285805" cy="224276"/>
          </a:xfrm>
          <a:custGeom>
            <a:avLst/>
            <a:gdLst>
              <a:gd name="connsiteX0" fmla="*/ 166754 w 285805"/>
              <a:gd name="connsiteY0" fmla="*/ 221673 h 224276"/>
              <a:gd name="connsiteX1" fmla="*/ 263736 w 285805"/>
              <a:gd name="connsiteY1" fmla="*/ 207818 h 224276"/>
              <a:gd name="connsiteX2" fmla="*/ 208318 w 285805"/>
              <a:gd name="connsiteY2" fmla="*/ 13855 h 224276"/>
              <a:gd name="connsiteX3" fmla="*/ 166754 w 285805"/>
              <a:gd name="connsiteY3" fmla="*/ 0 h 224276"/>
              <a:gd name="connsiteX4" fmla="*/ 42063 w 285805"/>
              <a:gd name="connsiteY4" fmla="*/ 13855 h 224276"/>
              <a:gd name="connsiteX5" fmla="*/ 499 w 285805"/>
              <a:gd name="connsiteY5" fmla="*/ 27709 h 224276"/>
              <a:gd name="connsiteX6" fmla="*/ 28208 w 285805"/>
              <a:gd name="connsiteY6" fmla="*/ 110836 h 224276"/>
              <a:gd name="connsiteX7" fmla="*/ 83627 w 285805"/>
              <a:gd name="connsiteY7" fmla="*/ 166255 h 224276"/>
              <a:gd name="connsiteX8" fmla="*/ 222172 w 285805"/>
              <a:gd name="connsiteY8" fmla="*/ 221673 h 22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805" h="224276">
                <a:moveTo>
                  <a:pt x="166754" y="221673"/>
                </a:moveTo>
                <a:cubicBezTo>
                  <a:pt x="199081" y="217055"/>
                  <a:pt x="250051" y="237468"/>
                  <a:pt x="263736" y="207818"/>
                </a:cubicBezTo>
                <a:cubicBezTo>
                  <a:pt x="311112" y="105169"/>
                  <a:pt x="277403" y="48398"/>
                  <a:pt x="208318" y="13855"/>
                </a:cubicBezTo>
                <a:cubicBezTo>
                  <a:pt x="195256" y="7324"/>
                  <a:pt x="180609" y="4618"/>
                  <a:pt x="166754" y="0"/>
                </a:cubicBezTo>
                <a:cubicBezTo>
                  <a:pt x="125190" y="4618"/>
                  <a:pt x="83313" y="6980"/>
                  <a:pt x="42063" y="13855"/>
                </a:cubicBezTo>
                <a:cubicBezTo>
                  <a:pt x="27658" y="16256"/>
                  <a:pt x="2564" y="13252"/>
                  <a:pt x="499" y="27709"/>
                </a:cubicBezTo>
                <a:cubicBezTo>
                  <a:pt x="-3632" y="56623"/>
                  <a:pt x="18972" y="83127"/>
                  <a:pt x="28208" y="110836"/>
                </a:cubicBezTo>
                <a:cubicBezTo>
                  <a:pt x="51719" y="181368"/>
                  <a:pt x="23171" y="132668"/>
                  <a:pt x="83627" y="166255"/>
                </a:cubicBezTo>
                <a:cubicBezTo>
                  <a:pt x="201823" y="231920"/>
                  <a:pt x="122525" y="221673"/>
                  <a:pt x="222172" y="2216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502795" y="2191008"/>
            <a:ext cx="504056" cy="415637"/>
          </a:xfrm>
          <a:custGeom>
            <a:avLst/>
            <a:gdLst>
              <a:gd name="connsiteX0" fmla="*/ 42368 w 583847"/>
              <a:gd name="connsiteY0" fmla="*/ 138546 h 415637"/>
              <a:gd name="connsiteX1" fmla="*/ 111641 w 583847"/>
              <a:gd name="connsiteY1" fmla="*/ 96982 h 415637"/>
              <a:gd name="connsiteX2" fmla="*/ 153205 w 583847"/>
              <a:gd name="connsiteY2" fmla="*/ 69273 h 415637"/>
              <a:gd name="connsiteX3" fmla="*/ 236332 w 583847"/>
              <a:gd name="connsiteY3" fmla="*/ 41564 h 415637"/>
              <a:gd name="connsiteX4" fmla="*/ 319459 w 583847"/>
              <a:gd name="connsiteY4" fmla="*/ 13855 h 415637"/>
              <a:gd name="connsiteX5" fmla="*/ 361023 w 583847"/>
              <a:gd name="connsiteY5" fmla="*/ 0 h 415637"/>
              <a:gd name="connsiteX6" fmla="*/ 485714 w 583847"/>
              <a:gd name="connsiteY6" fmla="*/ 41564 h 415637"/>
              <a:gd name="connsiteX7" fmla="*/ 513423 w 583847"/>
              <a:gd name="connsiteY7" fmla="*/ 124691 h 415637"/>
              <a:gd name="connsiteX8" fmla="*/ 527277 w 583847"/>
              <a:gd name="connsiteY8" fmla="*/ 166255 h 415637"/>
              <a:gd name="connsiteX9" fmla="*/ 554987 w 583847"/>
              <a:gd name="connsiteY9" fmla="*/ 193964 h 415637"/>
              <a:gd name="connsiteX10" fmla="*/ 568841 w 583847"/>
              <a:gd name="connsiteY10" fmla="*/ 360219 h 415637"/>
              <a:gd name="connsiteX11" fmla="*/ 541132 w 583847"/>
              <a:gd name="connsiteY11" fmla="*/ 401782 h 415637"/>
              <a:gd name="connsiteX12" fmla="*/ 499568 w 583847"/>
              <a:gd name="connsiteY12" fmla="*/ 415637 h 415637"/>
              <a:gd name="connsiteX13" fmla="*/ 250187 w 583847"/>
              <a:gd name="connsiteY13" fmla="*/ 401782 h 415637"/>
              <a:gd name="connsiteX14" fmla="*/ 180914 w 583847"/>
              <a:gd name="connsiteY14" fmla="*/ 387928 h 415637"/>
              <a:gd name="connsiteX15" fmla="*/ 153205 w 583847"/>
              <a:gd name="connsiteY15" fmla="*/ 346364 h 415637"/>
              <a:gd name="connsiteX16" fmla="*/ 111641 w 583847"/>
              <a:gd name="connsiteY16" fmla="*/ 304800 h 415637"/>
              <a:gd name="connsiteX17" fmla="*/ 83932 w 583847"/>
              <a:gd name="connsiteY17" fmla="*/ 263237 h 415637"/>
              <a:gd name="connsiteX18" fmla="*/ 42368 w 583847"/>
              <a:gd name="connsiteY18" fmla="*/ 249382 h 415637"/>
              <a:gd name="connsiteX19" fmla="*/ 805 w 583847"/>
              <a:gd name="connsiteY19" fmla="*/ 166255 h 415637"/>
              <a:gd name="connsiteX20" fmla="*/ 42368 w 583847"/>
              <a:gd name="connsiteY20" fmla="*/ 138546 h 415637"/>
              <a:gd name="connsiteX21" fmla="*/ 42368 w 583847"/>
              <a:gd name="connsiteY21" fmla="*/ 138546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3847" h="415637">
                <a:moveTo>
                  <a:pt x="42368" y="138546"/>
                </a:moveTo>
                <a:cubicBezTo>
                  <a:pt x="53913" y="131619"/>
                  <a:pt x="88806" y="111254"/>
                  <a:pt x="111641" y="96982"/>
                </a:cubicBezTo>
                <a:cubicBezTo>
                  <a:pt x="125761" y="88157"/>
                  <a:pt x="137989" y="76036"/>
                  <a:pt x="153205" y="69273"/>
                </a:cubicBezTo>
                <a:cubicBezTo>
                  <a:pt x="179895" y="57411"/>
                  <a:pt x="208623" y="50800"/>
                  <a:pt x="236332" y="41564"/>
                </a:cubicBezTo>
                <a:lnTo>
                  <a:pt x="319459" y="13855"/>
                </a:lnTo>
                <a:lnTo>
                  <a:pt x="361023" y="0"/>
                </a:lnTo>
                <a:cubicBezTo>
                  <a:pt x="389238" y="4703"/>
                  <a:pt x="463062" y="5321"/>
                  <a:pt x="485714" y="41564"/>
                </a:cubicBezTo>
                <a:cubicBezTo>
                  <a:pt x="501194" y="66332"/>
                  <a:pt x="504187" y="96982"/>
                  <a:pt x="513423" y="124691"/>
                </a:cubicBezTo>
                <a:cubicBezTo>
                  <a:pt x="518041" y="138546"/>
                  <a:pt x="516950" y="155929"/>
                  <a:pt x="527277" y="166255"/>
                </a:cubicBezTo>
                <a:lnTo>
                  <a:pt x="554987" y="193964"/>
                </a:lnTo>
                <a:cubicBezTo>
                  <a:pt x="581881" y="274645"/>
                  <a:pt x="596826" y="276265"/>
                  <a:pt x="568841" y="360219"/>
                </a:cubicBezTo>
                <a:cubicBezTo>
                  <a:pt x="563575" y="376015"/>
                  <a:pt x="554134" y="391380"/>
                  <a:pt x="541132" y="401782"/>
                </a:cubicBezTo>
                <a:cubicBezTo>
                  <a:pt x="529728" y="410905"/>
                  <a:pt x="513423" y="411019"/>
                  <a:pt x="499568" y="415637"/>
                </a:cubicBezTo>
                <a:cubicBezTo>
                  <a:pt x="416441" y="411019"/>
                  <a:pt x="333129" y="408994"/>
                  <a:pt x="250187" y="401782"/>
                </a:cubicBezTo>
                <a:cubicBezTo>
                  <a:pt x="226727" y="399742"/>
                  <a:pt x="201360" y="399611"/>
                  <a:pt x="180914" y="387928"/>
                </a:cubicBezTo>
                <a:cubicBezTo>
                  <a:pt x="166457" y="379667"/>
                  <a:pt x="163865" y="359156"/>
                  <a:pt x="153205" y="346364"/>
                </a:cubicBezTo>
                <a:cubicBezTo>
                  <a:pt x="140662" y="331312"/>
                  <a:pt x="124184" y="319852"/>
                  <a:pt x="111641" y="304800"/>
                </a:cubicBezTo>
                <a:cubicBezTo>
                  <a:pt x="100981" y="292008"/>
                  <a:pt x="96934" y="273639"/>
                  <a:pt x="83932" y="263237"/>
                </a:cubicBezTo>
                <a:cubicBezTo>
                  <a:pt x="72528" y="254114"/>
                  <a:pt x="56223" y="254000"/>
                  <a:pt x="42368" y="249382"/>
                </a:cubicBezTo>
                <a:cubicBezTo>
                  <a:pt x="36533" y="240629"/>
                  <a:pt x="-6365" y="184181"/>
                  <a:pt x="805" y="166255"/>
                </a:cubicBezTo>
                <a:cubicBezTo>
                  <a:pt x="6989" y="150795"/>
                  <a:pt x="26908" y="144730"/>
                  <a:pt x="42368" y="138546"/>
                </a:cubicBezTo>
                <a:lnTo>
                  <a:pt x="42368" y="138546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25606" y="2214160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Коэффициент 2</a:t>
            </a:r>
            <a:endParaRPr lang="ru-RU" dirty="0"/>
          </a:p>
        </p:txBody>
      </p:sp>
      <p:cxnSp>
        <p:nvCxnSpPr>
          <p:cNvPr id="60" name="Прямая со стрелкой 59"/>
          <p:cNvCxnSpPr>
            <a:stCxn id="57" idx="6"/>
          </p:cNvCxnSpPr>
          <p:nvPr/>
        </p:nvCxnSpPr>
        <p:spPr>
          <a:xfrm flipV="1">
            <a:off x="922129" y="2191008"/>
            <a:ext cx="2144349" cy="41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930401" y="2578935"/>
            <a:ext cx="2057423" cy="995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57" idx="11"/>
          </p:cNvCxnSpPr>
          <p:nvPr/>
        </p:nvCxnSpPr>
        <p:spPr>
          <a:xfrm>
            <a:off x="969974" y="2592790"/>
            <a:ext cx="2017850" cy="1189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1006851" y="2592790"/>
            <a:ext cx="1980973" cy="3140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57" idx="12"/>
          </p:cNvCxnSpPr>
          <p:nvPr/>
        </p:nvCxnSpPr>
        <p:spPr>
          <a:xfrm>
            <a:off x="934090" y="2606645"/>
            <a:ext cx="2132388" cy="3558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олилиния 78"/>
          <p:cNvSpPr/>
          <p:nvPr/>
        </p:nvSpPr>
        <p:spPr>
          <a:xfrm>
            <a:off x="6664036" y="4211782"/>
            <a:ext cx="249527" cy="263558"/>
          </a:xfrm>
          <a:custGeom>
            <a:avLst/>
            <a:gdLst>
              <a:gd name="connsiteX0" fmla="*/ 249382 w 249527"/>
              <a:gd name="connsiteY0" fmla="*/ 138545 h 263558"/>
              <a:gd name="connsiteX1" fmla="*/ 193964 w 249527"/>
              <a:gd name="connsiteY1" fmla="*/ 69273 h 263558"/>
              <a:gd name="connsiteX2" fmla="*/ 138546 w 249527"/>
              <a:gd name="connsiteY2" fmla="*/ 0 h 263558"/>
              <a:gd name="connsiteX3" fmla="*/ 69273 w 249527"/>
              <a:gd name="connsiteY3" fmla="*/ 13854 h 263558"/>
              <a:gd name="connsiteX4" fmla="*/ 27709 w 249527"/>
              <a:gd name="connsiteY4" fmla="*/ 27709 h 263558"/>
              <a:gd name="connsiteX5" fmla="*/ 13855 w 249527"/>
              <a:gd name="connsiteY5" fmla="*/ 69273 h 263558"/>
              <a:gd name="connsiteX6" fmla="*/ 0 w 249527"/>
              <a:gd name="connsiteY6" fmla="*/ 207818 h 263558"/>
              <a:gd name="connsiteX7" fmla="*/ 13855 w 249527"/>
              <a:gd name="connsiteY7" fmla="*/ 249382 h 263558"/>
              <a:gd name="connsiteX8" fmla="*/ 55419 w 249527"/>
              <a:gd name="connsiteY8" fmla="*/ 221673 h 263558"/>
              <a:gd name="connsiteX9" fmla="*/ 124691 w 249527"/>
              <a:gd name="connsiteY9" fmla="*/ 235527 h 263558"/>
              <a:gd name="connsiteX10" fmla="*/ 166255 w 249527"/>
              <a:gd name="connsiteY10" fmla="*/ 263236 h 263558"/>
              <a:gd name="connsiteX11" fmla="*/ 207819 w 249527"/>
              <a:gd name="connsiteY11" fmla="*/ 249382 h 263558"/>
              <a:gd name="connsiteX12" fmla="*/ 249382 w 249527"/>
              <a:gd name="connsiteY12" fmla="*/ 138545 h 26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527" h="263558">
                <a:moveTo>
                  <a:pt x="249382" y="138545"/>
                </a:moveTo>
                <a:cubicBezTo>
                  <a:pt x="247073" y="108527"/>
                  <a:pt x="209636" y="94349"/>
                  <a:pt x="193964" y="69273"/>
                </a:cubicBezTo>
                <a:cubicBezTo>
                  <a:pt x="146163" y="-7208"/>
                  <a:pt x="224960" y="57610"/>
                  <a:pt x="138546" y="0"/>
                </a:cubicBezTo>
                <a:cubicBezTo>
                  <a:pt x="115455" y="4618"/>
                  <a:pt x="92118" y="8143"/>
                  <a:pt x="69273" y="13854"/>
                </a:cubicBezTo>
                <a:cubicBezTo>
                  <a:pt x="55105" y="17396"/>
                  <a:pt x="38036" y="17382"/>
                  <a:pt x="27709" y="27709"/>
                </a:cubicBezTo>
                <a:cubicBezTo>
                  <a:pt x="17382" y="38036"/>
                  <a:pt x="18473" y="55418"/>
                  <a:pt x="13855" y="69273"/>
                </a:cubicBezTo>
                <a:cubicBezTo>
                  <a:pt x="9237" y="115455"/>
                  <a:pt x="0" y="161406"/>
                  <a:pt x="0" y="207818"/>
                </a:cubicBezTo>
                <a:cubicBezTo>
                  <a:pt x="0" y="222422"/>
                  <a:pt x="-313" y="245840"/>
                  <a:pt x="13855" y="249382"/>
                </a:cubicBezTo>
                <a:cubicBezTo>
                  <a:pt x="30009" y="253421"/>
                  <a:pt x="41564" y="230909"/>
                  <a:pt x="55419" y="221673"/>
                </a:cubicBezTo>
                <a:cubicBezTo>
                  <a:pt x="78510" y="226291"/>
                  <a:pt x="102642" y="227259"/>
                  <a:pt x="124691" y="235527"/>
                </a:cubicBezTo>
                <a:cubicBezTo>
                  <a:pt x="140282" y="241374"/>
                  <a:pt x="149830" y="260498"/>
                  <a:pt x="166255" y="263236"/>
                </a:cubicBezTo>
                <a:cubicBezTo>
                  <a:pt x="180660" y="265637"/>
                  <a:pt x="193964" y="254000"/>
                  <a:pt x="207819" y="249382"/>
                </a:cubicBezTo>
                <a:cubicBezTo>
                  <a:pt x="226054" y="194674"/>
                  <a:pt x="251691" y="168563"/>
                  <a:pt x="249382" y="13854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 79"/>
          <p:cNvSpPr/>
          <p:nvPr/>
        </p:nvSpPr>
        <p:spPr>
          <a:xfrm>
            <a:off x="6691745" y="3574473"/>
            <a:ext cx="263657" cy="207818"/>
          </a:xfrm>
          <a:custGeom>
            <a:avLst/>
            <a:gdLst>
              <a:gd name="connsiteX0" fmla="*/ 166255 w 263657"/>
              <a:gd name="connsiteY0" fmla="*/ 166254 h 207818"/>
              <a:gd name="connsiteX1" fmla="*/ 235528 w 263657"/>
              <a:gd name="connsiteY1" fmla="*/ 138545 h 207818"/>
              <a:gd name="connsiteX2" fmla="*/ 263237 w 263657"/>
              <a:gd name="connsiteY2" fmla="*/ 96982 h 207818"/>
              <a:gd name="connsiteX3" fmla="*/ 207819 w 263657"/>
              <a:gd name="connsiteY3" fmla="*/ 13854 h 207818"/>
              <a:gd name="connsiteX4" fmla="*/ 166255 w 263657"/>
              <a:gd name="connsiteY4" fmla="*/ 0 h 207818"/>
              <a:gd name="connsiteX5" fmla="*/ 13855 w 263657"/>
              <a:gd name="connsiteY5" fmla="*/ 13854 h 207818"/>
              <a:gd name="connsiteX6" fmla="*/ 0 w 263657"/>
              <a:gd name="connsiteY6" fmla="*/ 55418 h 207818"/>
              <a:gd name="connsiteX7" fmla="*/ 13855 w 263657"/>
              <a:gd name="connsiteY7" fmla="*/ 124691 h 207818"/>
              <a:gd name="connsiteX8" fmla="*/ 27710 w 263657"/>
              <a:gd name="connsiteY8" fmla="*/ 166254 h 207818"/>
              <a:gd name="connsiteX9" fmla="*/ 69273 w 263657"/>
              <a:gd name="connsiteY9" fmla="*/ 180109 h 207818"/>
              <a:gd name="connsiteX10" fmla="*/ 110837 w 263657"/>
              <a:gd name="connsiteY10" fmla="*/ 207818 h 207818"/>
              <a:gd name="connsiteX11" fmla="*/ 193964 w 263657"/>
              <a:gd name="connsiteY11" fmla="*/ 180109 h 207818"/>
              <a:gd name="connsiteX12" fmla="*/ 263237 w 263657"/>
              <a:gd name="connsiteY12" fmla="*/ 138545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657" h="207818">
                <a:moveTo>
                  <a:pt x="166255" y="166254"/>
                </a:moveTo>
                <a:cubicBezTo>
                  <a:pt x="189346" y="157018"/>
                  <a:pt x="215291" y="153000"/>
                  <a:pt x="235528" y="138545"/>
                </a:cubicBezTo>
                <a:cubicBezTo>
                  <a:pt x="249077" y="128867"/>
                  <a:pt x="260500" y="113406"/>
                  <a:pt x="263237" y="96982"/>
                </a:cubicBezTo>
                <a:cubicBezTo>
                  <a:pt x="268321" y="66480"/>
                  <a:pt x="225987" y="25966"/>
                  <a:pt x="207819" y="13854"/>
                </a:cubicBezTo>
                <a:cubicBezTo>
                  <a:pt x="195668" y="5753"/>
                  <a:pt x="180110" y="4618"/>
                  <a:pt x="166255" y="0"/>
                </a:cubicBezTo>
                <a:cubicBezTo>
                  <a:pt x="115455" y="4618"/>
                  <a:pt x="62247" y="-2277"/>
                  <a:pt x="13855" y="13854"/>
                </a:cubicBezTo>
                <a:cubicBezTo>
                  <a:pt x="0" y="18472"/>
                  <a:pt x="0" y="40814"/>
                  <a:pt x="0" y="55418"/>
                </a:cubicBezTo>
                <a:cubicBezTo>
                  <a:pt x="0" y="78966"/>
                  <a:pt x="8143" y="101846"/>
                  <a:pt x="13855" y="124691"/>
                </a:cubicBezTo>
                <a:cubicBezTo>
                  <a:pt x="17397" y="138859"/>
                  <a:pt x="17384" y="155928"/>
                  <a:pt x="27710" y="166254"/>
                </a:cubicBezTo>
                <a:cubicBezTo>
                  <a:pt x="38036" y="176580"/>
                  <a:pt x="56211" y="173578"/>
                  <a:pt x="69273" y="180109"/>
                </a:cubicBezTo>
                <a:cubicBezTo>
                  <a:pt x="84166" y="187556"/>
                  <a:pt x="96982" y="198582"/>
                  <a:pt x="110837" y="207818"/>
                </a:cubicBezTo>
                <a:cubicBezTo>
                  <a:pt x="138546" y="198582"/>
                  <a:pt x="169662" y="196310"/>
                  <a:pt x="193964" y="180109"/>
                </a:cubicBezTo>
                <a:cubicBezTo>
                  <a:pt x="244120" y="146672"/>
                  <a:pt x="220635" y="159847"/>
                  <a:pt x="263237" y="1385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 стрелкой 81"/>
          <p:cNvCxnSpPr/>
          <p:nvPr/>
        </p:nvCxnSpPr>
        <p:spPr>
          <a:xfrm flipV="1">
            <a:off x="6968836" y="3645024"/>
            <a:ext cx="411476" cy="33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3851920" y="1924818"/>
            <a:ext cx="3116985" cy="474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3779912" y="3962400"/>
            <a:ext cx="2736304" cy="138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3743908" y="4941168"/>
            <a:ext cx="3224997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5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11438" cy="43204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Считаем, на сколько больше или меньше 150 баллов поставил судья на букве М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00" y="1156102"/>
            <a:ext cx="2995500" cy="396772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6047" y="980728"/>
            <a:ext cx="1843666" cy="5744875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+0,5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+1,5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-1,0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+0,5х2 = +1,0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+1.0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-0,5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+0,5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+0,5х2= +1,0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+0,5х2=+1,0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+1,5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+1,0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-1,0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+1,5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+0,5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+0,5х2=+1,0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+1,0х2= +2</a:t>
            </a:r>
          </a:p>
          <a:p>
            <a:pPr algn="r"/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51520" y="1628800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103454" y="1942731"/>
            <a:ext cx="360040" cy="276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51520" y="2739497"/>
            <a:ext cx="360040" cy="114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51520" y="3068960"/>
            <a:ext cx="50405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51520" y="4343561"/>
            <a:ext cx="504056" cy="131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51520" y="4653136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бъект 3"/>
          <p:cNvSpPr txBox="1">
            <a:spLocks/>
          </p:cNvSpPr>
          <p:nvPr/>
        </p:nvSpPr>
        <p:spPr>
          <a:xfrm>
            <a:off x="2195736" y="977783"/>
            <a:ext cx="1800200" cy="57448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+0,5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+1,5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-1,0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+0,5х2 = +1,0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+1.0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-0,5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+0,5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+0,5х2= +1,0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+0,5х2=+1,0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+1,5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+1,0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-1,0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+1,5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+0,5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+0,5х2=+1,0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+1,0х2= +2</a:t>
            </a:r>
          </a:p>
          <a:p>
            <a:pPr algn="r"/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771800" y="1196752"/>
            <a:ext cx="345769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771800" y="1340768"/>
            <a:ext cx="345769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771800" y="2564904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491880" y="342900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3491880" y="3429000"/>
            <a:ext cx="144016" cy="421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771800" y="4149080"/>
            <a:ext cx="17288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2771800" y="4797152"/>
            <a:ext cx="17288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3347864" y="5661248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3491880" y="5661248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2771800" y="5445224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275856" y="115610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+2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3675259" y="324433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+3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3057453" y="45718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+3</a:t>
            </a:r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491879" y="5260558"/>
            <a:ext cx="61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+3,5</a:t>
            </a:r>
            <a:endParaRPr lang="ru-RU" dirty="0"/>
          </a:p>
        </p:txBody>
      </p:sp>
      <p:sp>
        <p:nvSpPr>
          <p:cNvPr id="76" name="Объект 3"/>
          <p:cNvSpPr txBox="1">
            <a:spLocks/>
          </p:cNvSpPr>
          <p:nvPr/>
        </p:nvSpPr>
        <p:spPr>
          <a:xfrm>
            <a:off x="4283968" y="977782"/>
            <a:ext cx="1944216" cy="57448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+0,5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+1,5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-1,0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+0,5х2 = +1,0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+1.0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-0,5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+0</a:t>
            </a:r>
            <a:r>
              <a:rPr lang="ru-RU" sz="1800" dirty="0" smtClean="0">
                <a:solidFill>
                  <a:schemeClr val="tx1"/>
                </a:solidFill>
              </a:rPr>
              <a:t>,+5,0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+0,5х2= +1,0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+0,5х2=+</a:t>
            </a:r>
            <a:r>
              <a:rPr lang="ru-RU" sz="1800" b="1" dirty="0" smtClean="0">
                <a:solidFill>
                  <a:schemeClr val="bg1"/>
                </a:solidFill>
              </a:rPr>
              <a:t>1,0</a:t>
            </a:r>
            <a:r>
              <a:rPr lang="ru-RU" sz="1800" b="1" dirty="0" smtClean="0">
                <a:solidFill>
                  <a:schemeClr val="tx1"/>
                </a:solidFill>
              </a:rPr>
              <a:t>+11,5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+</a:t>
            </a:r>
            <a:r>
              <a:rPr lang="ru-RU" sz="1800" dirty="0" smtClean="0">
                <a:solidFill>
                  <a:schemeClr val="tx1"/>
                </a:solidFill>
              </a:rPr>
              <a:t> +6,5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+1,0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-1,0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+1,5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+0,5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+0,5х2=+1,0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+1,0х2= +2</a:t>
            </a:r>
          </a:p>
          <a:p>
            <a:pPr algn="r"/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3635896" y="1412776"/>
            <a:ext cx="93610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3995936" y="3140968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3347864" y="4230581"/>
            <a:ext cx="1368151" cy="5213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V="1">
            <a:off x="3995936" y="4243335"/>
            <a:ext cx="753349" cy="101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5004048" y="3284984"/>
            <a:ext cx="360040" cy="354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5004048" y="3639610"/>
            <a:ext cx="360040" cy="365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254646" y="530672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ИТОГО: 150 + 11,5 = 161,5 балла</a:t>
            </a:r>
            <a:endParaRPr lang="ru-RU" b="1" dirty="0"/>
          </a:p>
        </p:txBody>
      </p:sp>
      <p:cxnSp>
        <p:nvCxnSpPr>
          <p:cNvPr id="92" name="Прямая со стрелкой 91"/>
          <p:cNvCxnSpPr/>
          <p:nvPr/>
        </p:nvCxnSpPr>
        <p:spPr>
          <a:xfrm flipH="1">
            <a:off x="5796136" y="977782"/>
            <a:ext cx="216024" cy="2484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endCxn id="90" idx="0"/>
          </p:cNvCxnSpPr>
          <p:nvPr/>
        </p:nvCxnSpPr>
        <p:spPr>
          <a:xfrm>
            <a:off x="5796136" y="4005064"/>
            <a:ext cx="1862666" cy="1301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олилиния 94"/>
          <p:cNvSpPr/>
          <p:nvPr/>
        </p:nvSpPr>
        <p:spPr>
          <a:xfrm>
            <a:off x="5414098" y="3352800"/>
            <a:ext cx="874459" cy="803564"/>
          </a:xfrm>
          <a:custGeom>
            <a:avLst/>
            <a:gdLst>
              <a:gd name="connsiteX0" fmla="*/ 3029 w 874459"/>
              <a:gd name="connsiteY0" fmla="*/ 207818 h 803564"/>
              <a:gd name="connsiteX1" fmla="*/ 155429 w 874459"/>
              <a:gd name="connsiteY1" fmla="*/ 83127 h 803564"/>
              <a:gd name="connsiteX2" fmla="*/ 266266 w 874459"/>
              <a:gd name="connsiteY2" fmla="*/ 27709 h 803564"/>
              <a:gd name="connsiteX3" fmla="*/ 349393 w 874459"/>
              <a:gd name="connsiteY3" fmla="*/ 0 h 803564"/>
              <a:gd name="connsiteX4" fmla="*/ 765029 w 874459"/>
              <a:gd name="connsiteY4" fmla="*/ 13855 h 803564"/>
              <a:gd name="connsiteX5" fmla="*/ 778884 w 874459"/>
              <a:gd name="connsiteY5" fmla="*/ 69273 h 803564"/>
              <a:gd name="connsiteX6" fmla="*/ 792738 w 874459"/>
              <a:gd name="connsiteY6" fmla="*/ 110836 h 803564"/>
              <a:gd name="connsiteX7" fmla="*/ 848157 w 874459"/>
              <a:gd name="connsiteY7" fmla="*/ 193964 h 803564"/>
              <a:gd name="connsiteX8" fmla="*/ 834302 w 874459"/>
              <a:gd name="connsiteY8" fmla="*/ 581891 h 803564"/>
              <a:gd name="connsiteX9" fmla="*/ 737320 w 874459"/>
              <a:gd name="connsiteY9" fmla="*/ 637309 h 803564"/>
              <a:gd name="connsiteX10" fmla="*/ 709611 w 874459"/>
              <a:gd name="connsiteY10" fmla="*/ 678873 h 803564"/>
              <a:gd name="connsiteX11" fmla="*/ 584920 w 874459"/>
              <a:gd name="connsiteY11" fmla="*/ 720436 h 803564"/>
              <a:gd name="connsiteX12" fmla="*/ 501793 w 874459"/>
              <a:gd name="connsiteY12" fmla="*/ 748145 h 803564"/>
              <a:gd name="connsiteX13" fmla="*/ 474084 w 874459"/>
              <a:gd name="connsiteY13" fmla="*/ 775855 h 803564"/>
              <a:gd name="connsiteX14" fmla="*/ 363247 w 874459"/>
              <a:gd name="connsiteY14" fmla="*/ 803564 h 803564"/>
              <a:gd name="connsiteX15" fmla="*/ 280120 w 874459"/>
              <a:gd name="connsiteY15" fmla="*/ 789709 h 803564"/>
              <a:gd name="connsiteX16" fmla="*/ 210847 w 874459"/>
              <a:gd name="connsiteY16" fmla="*/ 734291 h 803564"/>
              <a:gd name="connsiteX17" fmla="*/ 183138 w 874459"/>
              <a:gd name="connsiteY17" fmla="*/ 678873 h 803564"/>
              <a:gd name="connsiteX18" fmla="*/ 100011 w 874459"/>
              <a:gd name="connsiteY18" fmla="*/ 595745 h 803564"/>
              <a:gd name="connsiteX19" fmla="*/ 72302 w 874459"/>
              <a:gd name="connsiteY19" fmla="*/ 554182 h 803564"/>
              <a:gd name="connsiteX20" fmla="*/ 86157 w 874459"/>
              <a:gd name="connsiteY20" fmla="*/ 401782 h 803564"/>
              <a:gd name="connsiteX21" fmla="*/ 100011 w 874459"/>
              <a:gd name="connsiteY21" fmla="*/ 360218 h 803564"/>
              <a:gd name="connsiteX22" fmla="*/ 72302 w 874459"/>
              <a:gd name="connsiteY22" fmla="*/ 318655 h 803564"/>
              <a:gd name="connsiteX23" fmla="*/ 3029 w 874459"/>
              <a:gd name="connsiteY23" fmla="*/ 207818 h 8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74459" h="803564">
                <a:moveTo>
                  <a:pt x="3029" y="207818"/>
                </a:moveTo>
                <a:cubicBezTo>
                  <a:pt x="16883" y="168563"/>
                  <a:pt x="120419" y="103549"/>
                  <a:pt x="155429" y="83127"/>
                </a:cubicBezTo>
                <a:cubicBezTo>
                  <a:pt x="191109" y="62314"/>
                  <a:pt x="227079" y="40771"/>
                  <a:pt x="266266" y="27709"/>
                </a:cubicBezTo>
                <a:lnTo>
                  <a:pt x="349393" y="0"/>
                </a:lnTo>
                <a:lnTo>
                  <a:pt x="765029" y="13855"/>
                </a:lnTo>
                <a:cubicBezTo>
                  <a:pt x="783827" y="16887"/>
                  <a:pt x="773653" y="50964"/>
                  <a:pt x="778884" y="69273"/>
                </a:cubicBezTo>
                <a:cubicBezTo>
                  <a:pt x="782896" y="83315"/>
                  <a:pt x="785646" y="98070"/>
                  <a:pt x="792738" y="110836"/>
                </a:cubicBezTo>
                <a:cubicBezTo>
                  <a:pt x="808911" y="139948"/>
                  <a:pt x="848157" y="193964"/>
                  <a:pt x="848157" y="193964"/>
                </a:cubicBezTo>
                <a:cubicBezTo>
                  <a:pt x="885279" y="342456"/>
                  <a:pt x="885242" y="317007"/>
                  <a:pt x="834302" y="581891"/>
                </a:cubicBezTo>
                <a:cubicBezTo>
                  <a:pt x="832219" y="592724"/>
                  <a:pt x="737347" y="637295"/>
                  <a:pt x="737320" y="637309"/>
                </a:cubicBezTo>
                <a:cubicBezTo>
                  <a:pt x="728084" y="651164"/>
                  <a:pt x="721385" y="667099"/>
                  <a:pt x="709611" y="678873"/>
                </a:cubicBezTo>
                <a:cubicBezTo>
                  <a:pt x="670649" y="717835"/>
                  <a:pt x="640650" y="711148"/>
                  <a:pt x="584920" y="720436"/>
                </a:cubicBezTo>
                <a:cubicBezTo>
                  <a:pt x="557211" y="729672"/>
                  <a:pt x="522446" y="727492"/>
                  <a:pt x="501793" y="748145"/>
                </a:cubicBezTo>
                <a:cubicBezTo>
                  <a:pt x="492557" y="757382"/>
                  <a:pt x="486212" y="771004"/>
                  <a:pt x="474084" y="775855"/>
                </a:cubicBezTo>
                <a:cubicBezTo>
                  <a:pt x="438725" y="789999"/>
                  <a:pt x="363247" y="803564"/>
                  <a:pt x="363247" y="803564"/>
                </a:cubicBezTo>
                <a:cubicBezTo>
                  <a:pt x="335538" y="798946"/>
                  <a:pt x="306770" y="798592"/>
                  <a:pt x="280120" y="789709"/>
                </a:cubicBezTo>
                <a:cubicBezTo>
                  <a:pt x="253906" y="780971"/>
                  <a:pt x="229764" y="753207"/>
                  <a:pt x="210847" y="734291"/>
                </a:cubicBezTo>
                <a:cubicBezTo>
                  <a:pt x="201611" y="715818"/>
                  <a:pt x="196040" y="695000"/>
                  <a:pt x="183138" y="678873"/>
                </a:cubicBezTo>
                <a:cubicBezTo>
                  <a:pt x="158658" y="648273"/>
                  <a:pt x="121748" y="628350"/>
                  <a:pt x="100011" y="595745"/>
                </a:cubicBezTo>
                <a:lnTo>
                  <a:pt x="72302" y="554182"/>
                </a:lnTo>
                <a:cubicBezTo>
                  <a:pt x="76920" y="503382"/>
                  <a:pt x="78943" y="452279"/>
                  <a:pt x="86157" y="401782"/>
                </a:cubicBezTo>
                <a:cubicBezTo>
                  <a:pt x="88222" y="387325"/>
                  <a:pt x="102412" y="374623"/>
                  <a:pt x="100011" y="360218"/>
                </a:cubicBezTo>
                <a:cubicBezTo>
                  <a:pt x="97274" y="343794"/>
                  <a:pt x="79065" y="333871"/>
                  <a:pt x="72302" y="318655"/>
                </a:cubicBezTo>
                <a:cubicBezTo>
                  <a:pt x="24664" y="211468"/>
                  <a:pt x="-10825" y="247073"/>
                  <a:pt x="3029" y="20781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7" name="Прямая соединительная линия 96"/>
          <p:cNvCxnSpPr>
            <a:endCxn id="90" idx="3"/>
          </p:cNvCxnSpPr>
          <p:nvPr/>
        </p:nvCxnSpPr>
        <p:spPr>
          <a:xfrm flipV="1">
            <a:off x="8244408" y="5629890"/>
            <a:ext cx="818550" cy="103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олилиния 97"/>
          <p:cNvSpPr/>
          <p:nvPr/>
        </p:nvSpPr>
        <p:spPr>
          <a:xfrm>
            <a:off x="8201891" y="5624945"/>
            <a:ext cx="817418" cy="304800"/>
          </a:xfrm>
          <a:custGeom>
            <a:avLst/>
            <a:gdLst>
              <a:gd name="connsiteX0" fmla="*/ 0 w 817418"/>
              <a:gd name="connsiteY0" fmla="*/ 304800 h 304800"/>
              <a:gd name="connsiteX1" fmla="*/ 96982 w 817418"/>
              <a:gd name="connsiteY1" fmla="*/ 263237 h 304800"/>
              <a:gd name="connsiteX2" fmla="*/ 207818 w 817418"/>
              <a:gd name="connsiteY2" fmla="*/ 235528 h 304800"/>
              <a:gd name="connsiteX3" fmla="*/ 290945 w 817418"/>
              <a:gd name="connsiteY3" fmla="*/ 207819 h 304800"/>
              <a:gd name="connsiteX4" fmla="*/ 346364 w 817418"/>
              <a:gd name="connsiteY4" fmla="*/ 193964 h 304800"/>
              <a:gd name="connsiteX5" fmla="*/ 415636 w 817418"/>
              <a:gd name="connsiteY5" fmla="*/ 166255 h 304800"/>
              <a:gd name="connsiteX6" fmla="*/ 471054 w 817418"/>
              <a:gd name="connsiteY6" fmla="*/ 138546 h 304800"/>
              <a:gd name="connsiteX7" fmla="*/ 540327 w 817418"/>
              <a:gd name="connsiteY7" fmla="*/ 124691 h 304800"/>
              <a:gd name="connsiteX8" fmla="*/ 609600 w 817418"/>
              <a:gd name="connsiteY8" fmla="*/ 96982 h 304800"/>
              <a:gd name="connsiteX9" fmla="*/ 692727 w 817418"/>
              <a:gd name="connsiteY9" fmla="*/ 69273 h 304800"/>
              <a:gd name="connsiteX10" fmla="*/ 734291 w 817418"/>
              <a:gd name="connsiteY10" fmla="*/ 27710 h 304800"/>
              <a:gd name="connsiteX11" fmla="*/ 817418 w 817418"/>
              <a:gd name="connsiteY11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7418" h="304800">
                <a:moveTo>
                  <a:pt x="0" y="304800"/>
                </a:moveTo>
                <a:cubicBezTo>
                  <a:pt x="32327" y="290946"/>
                  <a:pt x="63616" y="274359"/>
                  <a:pt x="96982" y="263237"/>
                </a:cubicBezTo>
                <a:cubicBezTo>
                  <a:pt x="133110" y="251194"/>
                  <a:pt x="171690" y="247571"/>
                  <a:pt x="207818" y="235528"/>
                </a:cubicBezTo>
                <a:cubicBezTo>
                  <a:pt x="235527" y="226292"/>
                  <a:pt x="262969" y="216212"/>
                  <a:pt x="290945" y="207819"/>
                </a:cubicBezTo>
                <a:cubicBezTo>
                  <a:pt x="309183" y="202347"/>
                  <a:pt x="328300" y="199986"/>
                  <a:pt x="346364" y="193964"/>
                </a:cubicBezTo>
                <a:cubicBezTo>
                  <a:pt x="369957" y="186100"/>
                  <a:pt x="392910" y="176355"/>
                  <a:pt x="415636" y="166255"/>
                </a:cubicBezTo>
                <a:cubicBezTo>
                  <a:pt x="434509" y="157867"/>
                  <a:pt x="451461" y="145077"/>
                  <a:pt x="471054" y="138546"/>
                </a:cubicBezTo>
                <a:cubicBezTo>
                  <a:pt x="493394" y="131099"/>
                  <a:pt x="517772" y="131458"/>
                  <a:pt x="540327" y="124691"/>
                </a:cubicBezTo>
                <a:cubicBezTo>
                  <a:pt x="564148" y="117545"/>
                  <a:pt x="586228" y="105481"/>
                  <a:pt x="609600" y="96982"/>
                </a:cubicBezTo>
                <a:cubicBezTo>
                  <a:pt x="637049" y="87000"/>
                  <a:pt x="692727" y="69273"/>
                  <a:pt x="692727" y="69273"/>
                </a:cubicBezTo>
                <a:cubicBezTo>
                  <a:pt x="706582" y="55419"/>
                  <a:pt x="717163" y="37225"/>
                  <a:pt x="734291" y="27710"/>
                </a:cubicBezTo>
                <a:cubicBezTo>
                  <a:pt x="759823" y="13525"/>
                  <a:pt x="817418" y="0"/>
                  <a:pt x="81741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6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425" y="5562899"/>
            <a:ext cx="2161144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150+17=</a:t>
            </a:r>
            <a:br>
              <a:rPr lang="ru-RU" sz="3200" dirty="0" smtClean="0"/>
            </a:br>
            <a:r>
              <a:rPr lang="ru-RU" sz="3200" dirty="0" smtClean="0"/>
              <a:t>167 баллов на В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5" y="116632"/>
            <a:ext cx="4892235" cy="6480066"/>
          </a:xfrm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3075890"/>
              </p:ext>
            </p:extLst>
          </p:nvPr>
        </p:nvGraphicFramePr>
        <p:xfrm>
          <a:off x="5111168" y="1471032"/>
          <a:ext cx="864096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22293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+1,5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+1,5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-2х2= - 4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+ 1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+1,5</a:t>
                      </a: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+ 0,5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+0.5х2=+1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+0,5х2=+1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+1,5х2=+3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+1,5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+2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+1,5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+0,5х2=+1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+1х2=+2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Минус 6"/>
          <p:cNvSpPr/>
          <p:nvPr/>
        </p:nvSpPr>
        <p:spPr>
          <a:xfrm>
            <a:off x="2411760" y="2726281"/>
            <a:ext cx="216024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2771800" y="2645346"/>
            <a:ext cx="279584" cy="207590"/>
          </a:xfrm>
          <a:custGeom>
            <a:avLst/>
            <a:gdLst>
              <a:gd name="connsiteX0" fmla="*/ 14756 w 279584"/>
              <a:gd name="connsiteY0" fmla="*/ 96981 h 207590"/>
              <a:gd name="connsiteX1" fmla="*/ 84029 w 279584"/>
              <a:gd name="connsiteY1" fmla="*/ 27709 h 207590"/>
              <a:gd name="connsiteX2" fmla="*/ 167156 w 279584"/>
              <a:gd name="connsiteY2" fmla="*/ 0 h 207590"/>
              <a:gd name="connsiteX3" fmla="*/ 222574 w 279584"/>
              <a:gd name="connsiteY3" fmla="*/ 13854 h 207590"/>
              <a:gd name="connsiteX4" fmla="*/ 277992 w 279584"/>
              <a:gd name="connsiteY4" fmla="*/ 96981 h 207590"/>
              <a:gd name="connsiteX5" fmla="*/ 264138 w 279584"/>
              <a:gd name="connsiteY5" fmla="*/ 180109 h 207590"/>
              <a:gd name="connsiteX6" fmla="*/ 901 w 279584"/>
              <a:gd name="connsiteY6" fmla="*/ 124690 h 207590"/>
              <a:gd name="connsiteX7" fmla="*/ 14756 w 279584"/>
              <a:gd name="connsiteY7" fmla="*/ 96981 h 20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584" h="207590">
                <a:moveTo>
                  <a:pt x="14756" y="96981"/>
                </a:moveTo>
                <a:cubicBezTo>
                  <a:pt x="28611" y="80818"/>
                  <a:pt x="56479" y="45241"/>
                  <a:pt x="84029" y="27709"/>
                </a:cubicBezTo>
                <a:cubicBezTo>
                  <a:pt x="108671" y="12028"/>
                  <a:pt x="167156" y="0"/>
                  <a:pt x="167156" y="0"/>
                </a:cubicBezTo>
                <a:cubicBezTo>
                  <a:pt x="185629" y="4618"/>
                  <a:pt x="208244" y="1315"/>
                  <a:pt x="222574" y="13854"/>
                </a:cubicBezTo>
                <a:cubicBezTo>
                  <a:pt x="247636" y="35784"/>
                  <a:pt x="277992" y="96981"/>
                  <a:pt x="277992" y="96981"/>
                </a:cubicBezTo>
                <a:cubicBezTo>
                  <a:pt x="273374" y="124690"/>
                  <a:pt x="291305" y="172960"/>
                  <a:pt x="264138" y="180109"/>
                </a:cubicBezTo>
                <a:cubicBezTo>
                  <a:pt x="137916" y="213326"/>
                  <a:pt x="16923" y="236838"/>
                  <a:pt x="901" y="124690"/>
                </a:cubicBezTo>
                <a:cubicBezTo>
                  <a:pt x="-1712" y="106403"/>
                  <a:pt x="901" y="113144"/>
                  <a:pt x="14756" y="9698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995833"/>
              </p:ext>
            </p:extLst>
          </p:nvPr>
        </p:nvGraphicFramePr>
        <p:xfrm>
          <a:off x="6372200" y="1628512"/>
          <a:ext cx="1512168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</a:tblGrid>
              <a:tr h="0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+3</a:t>
                      </a: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   +5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+1                  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+17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+5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   +3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2587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flipV="1">
            <a:off x="5215898" y="2000601"/>
            <a:ext cx="50405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326570" y="1664804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336339" y="1337378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219180" y="2239608"/>
            <a:ext cx="64807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24128" y="2645346"/>
            <a:ext cx="576064" cy="340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724128" y="2985751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868144" y="2985751"/>
            <a:ext cx="432048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084168" y="3789040"/>
            <a:ext cx="46805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057604" y="4365104"/>
            <a:ext cx="4680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084168" y="4509120"/>
            <a:ext cx="4869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724128" y="5373216"/>
            <a:ext cx="558062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5724128" y="5553236"/>
            <a:ext cx="594066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724128" y="5553236"/>
            <a:ext cx="666952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084168" y="6237312"/>
            <a:ext cx="396044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6021161" y="6345324"/>
            <a:ext cx="531059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6571100" y="3284984"/>
            <a:ext cx="547286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6695688" y="4507129"/>
            <a:ext cx="421629" cy="1098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695688" y="5553236"/>
            <a:ext cx="2331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6660232" y="5229200"/>
            <a:ext cx="458154" cy="117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6759757" y="5553236"/>
            <a:ext cx="388667" cy="797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7118386" y="6345324"/>
            <a:ext cx="693974" cy="54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олилиния 59"/>
          <p:cNvSpPr/>
          <p:nvPr/>
        </p:nvSpPr>
        <p:spPr>
          <a:xfrm>
            <a:off x="7148424" y="4849091"/>
            <a:ext cx="885859" cy="692727"/>
          </a:xfrm>
          <a:custGeom>
            <a:avLst/>
            <a:gdLst>
              <a:gd name="connsiteX0" fmla="*/ 42085 w 885859"/>
              <a:gd name="connsiteY0" fmla="*/ 277091 h 692727"/>
              <a:gd name="connsiteX1" fmla="*/ 111358 w 885859"/>
              <a:gd name="connsiteY1" fmla="*/ 166254 h 692727"/>
              <a:gd name="connsiteX2" fmla="*/ 152921 w 885859"/>
              <a:gd name="connsiteY2" fmla="*/ 69273 h 692727"/>
              <a:gd name="connsiteX3" fmla="*/ 236049 w 885859"/>
              <a:gd name="connsiteY3" fmla="*/ 41564 h 692727"/>
              <a:gd name="connsiteX4" fmla="*/ 319176 w 885859"/>
              <a:gd name="connsiteY4" fmla="*/ 0 h 692727"/>
              <a:gd name="connsiteX5" fmla="*/ 776376 w 885859"/>
              <a:gd name="connsiteY5" fmla="*/ 13854 h 692727"/>
              <a:gd name="connsiteX6" fmla="*/ 817940 w 885859"/>
              <a:gd name="connsiteY6" fmla="*/ 83127 h 692727"/>
              <a:gd name="connsiteX7" fmla="*/ 859503 w 885859"/>
              <a:gd name="connsiteY7" fmla="*/ 124691 h 692727"/>
              <a:gd name="connsiteX8" fmla="*/ 859503 w 885859"/>
              <a:gd name="connsiteY8" fmla="*/ 387927 h 692727"/>
              <a:gd name="connsiteX9" fmla="*/ 817940 w 885859"/>
              <a:gd name="connsiteY9" fmla="*/ 415636 h 692727"/>
              <a:gd name="connsiteX10" fmla="*/ 748667 w 885859"/>
              <a:gd name="connsiteY10" fmla="*/ 471054 h 692727"/>
              <a:gd name="connsiteX11" fmla="*/ 720958 w 885859"/>
              <a:gd name="connsiteY11" fmla="*/ 512618 h 692727"/>
              <a:gd name="connsiteX12" fmla="*/ 679394 w 885859"/>
              <a:gd name="connsiteY12" fmla="*/ 526473 h 692727"/>
              <a:gd name="connsiteX13" fmla="*/ 554703 w 885859"/>
              <a:gd name="connsiteY13" fmla="*/ 568036 h 692727"/>
              <a:gd name="connsiteX14" fmla="*/ 416158 w 885859"/>
              <a:gd name="connsiteY14" fmla="*/ 609600 h 692727"/>
              <a:gd name="connsiteX15" fmla="*/ 374594 w 885859"/>
              <a:gd name="connsiteY15" fmla="*/ 637309 h 692727"/>
              <a:gd name="connsiteX16" fmla="*/ 319176 w 885859"/>
              <a:gd name="connsiteY16" fmla="*/ 651164 h 692727"/>
              <a:gd name="connsiteX17" fmla="*/ 236049 w 885859"/>
              <a:gd name="connsiteY17" fmla="*/ 678873 h 692727"/>
              <a:gd name="connsiteX18" fmla="*/ 194485 w 885859"/>
              <a:gd name="connsiteY18" fmla="*/ 692727 h 692727"/>
              <a:gd name="connsiteX19" fmla="*/ 28231 w 885859"/>
              <a:gd name="connsiteY19" fmla="*/ 678873 h 692727"/>
              <a:gd name="connsiteX20" fmla="*/ 521 w 885859"/>
              <a:gd name="connsiteY20" fmla="*/ 651164 h 692727"/>
              <a:gd name="connsiteX21" fmla="*/ 14376 w 885859"/>
              <a:gd name="connsiteY21" fmla="*/ 595745 h 692727"/>
              <a:gd name="connsiteX22" fmla="*/ 28231 w 885859"/>
              <a:gd name="connsiteY22" fmla="*/ 554182 h 692727"/>
              <a:gd name="connsiteX23" fmla="*/ 69794 w 885859"/>
              <a:gd name="connsiteY23" fmla="*/ 387927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5859" h="692727">
                <a:moveTo>
                  <a:pt x="42085" y="277091"/>
                </a:moveTo>
                <a:cubicBezTo>
                  <a:pt x="114609" y="95780"/>
                  <a:pt x="22634" y="299340"/>
                  <a:pt x="111358" y="166254"/>
                </a:cubicBezTo>
                <a:cubicBezTo>
                  <a:pt x="132163" y="135047"/>
                  <a:pt x="118087" y="95398"/>
                  <a:pt x="152921" y="69273"/>
                </a:cubicBezTo>
                <a:cubicBezTo>
                  <a:pt x="176288" y="51748"/>
                  <a:pt x="208340" y="50801"/>
                  <a:pt x="236049" y="41564"/>
                </a:cubicBezTo>
                <a:cubicBezTo>
                  <a:pt x="293406" y="22445"/>
                  <a:pt x="265463" y="35808"/>
                  <a:pt x="319176" y="0"/>
                </a:cubicBezTo>
                <a:cubicBezTo>
                  <a:pt x="471576" y="4618"/>
                  <a:pt x="624463" y="833"/>
                  <a:pt x="776376" y="13854"/>
                </a:cubicBezTo>
                <a:cubicBezTo>
                  <a:pt x="806883" y="16469"/>
                  <a:pt x="808371" y="68774"/>
                  <a:pt x="817940" y="83127"/>
                </a:cubicBezTo>
                <a:cubicBezTo>
                  <a:pt x="828808" y="99430"/>
                  <a:pt x="845649" y="110836"/>
                  <a:pt x="859503" y="124691"/>
                </a:cubicBezTo>
                <a:cubicBezTo>
                  <a:pt x="892305" y="223092"/>
                  <a:pt x="896910" y="219597"/>
                  <a:pt x="859503" y="387927"/>
                </a:cubicBezTo>
                <a:cubicBezTo>
                  <a:pt x="855891" y="404181"/>
                  <a:pt x="831261" y="405645"/>
                  <a:pt x="817940" y="415636"/>
                </a:cubicBezTo>
                <a:cubicBezTo>
                  <a:pt x="794283" y="433378"/>
                  <a:pt x="769577" y="450144"/>
                  <a:pt x="748667" y="471054"/>
                </a:cubicBezTo>
                <a:cubicBezTo>
                  <a:pt x="736893" y="482828"/>
                  <a:pt x="733960" y="502216"/>
                  <a:pt x="720958" y="512618"/>
                </a:cubicBezTo>
                <a:cubicBezTo>
                  <a:pt x="709554" y="521741"/>
                  <a:pt x="692456" y="519942"/>
                  <a:pt x="679394" y="526473"/>
                </a:cubicBezTo>
                <a:cubicBezTo>
                  <a:pt x="581990" y="575175"/>
                  <a:pt x="709030" y="542316"/>
                  <a:pt x="554703" y="568036"/>
                </a:cubicBezTo>
                <a:cubicBezTo>
                  <a:pt x="453512" y="601766"/>
                  <a:pt x="499912" y="588661"/>
                  <a:pt x="416158" y="609600"/>
                </a:cubicBezTo>
                <a:cubicBezTo>
                  <a:pt x="402303" y="618836"/>
                  <a:pt x="389899" y="630750"/>
                  <a:pt x="374594" y="637309"/>
                </a:cubicBezTo>
                <a:cubicBezTo>
                  <a:pt x="357092" y="644810"/>
                  <a:pt x="337414" y="645692"/>
                  <a:pt x="319176" y="651164"/>
                </a:cubicBezTo>
                <a:cubicBezTo>
                  <a:pt x="291200" y="659557"/>
                  <a:pt x="263758" y="669637"/>
                  <a:pt x="236049" y="678873"/>
                </a:cubicBezTo>
                <a:lnTo>
                  <a:pt x="194485" y="692727"/>
                </a:lnTo>
                <a:cubicBezTo>
                  <a:pt x="139067" y="688109"/>
                  <a:pt x="82607" y="690525"/>
                  <a:pt x="28231" y="678873"/>
                </a:cubicBezTo>
                <a:cubicBezTo>
                  <a:pt x="15459" y="676136"/>
                  <a:pt x="2668" y="664049"/>
                  <a:pt x="521" y="651164"/>
                </a:cubicBezTo>
                <a:cubicBezTo>
                  <a:pt x="-2609" y="632382"/>
                  <a:pt x="9145" y="614054"/>
                  <a:pt x="14376" y="595745"/>
                </a:cubicBezTo>
                <a:cubicBezTo>
                  <a:pt x="18388" y="581703"/>
                  <a:pt x="23613" y="568036"/>
                  <a:pt x="28231" y="554182"/>
                </a:cubicBezTo>
                <a:cubicBezTo>
                  <a:pt x="43385" y="402639"/>
                  <a:pt x="9267" y="448454"/>
                  <a:pt x="69794" y="3879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8034283" y="5229200"/>
            <a:ext cx="282133" cy="234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ic.pics.livejournal.com/vladimir_remont/65302737/1123/1123_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30" y="6299"/>
            <a:ext cx="3208538" cy="2406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277</TotalTime>
  <Words>930</Words>
  <Application>Microsoft Office PowerPoint</Application>
  <PresentationFormat>Экран (4:3)</PresentationFormat>
  <Paragraphs>284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Бланк протокола (Читчик)</vt:lpstr>
      <vt:lpstr>Презентация PowerPoint</vt:lpstr>
      <vt:lpstr>Бланк протокола (Бегунок)</vt:lpstr>
      <vt:lpstr>Бланк протокола  (Секретарь счетной комиссии, Технический секретарь)</vt:lpstr>
      <vt:lpstr>Презентация PowerPoint</vt:lpstr>
      <vt:lpstr>Больше 6,0 + Меньше 6.0 -</vt:lpstr>
      <vt:lpstr>Считаем, на сколько больше или меньше 150 баллов поставил судья на букве М</vt:lpstr>
      <vt:lpstr>150+17= 167 баллов на В</vt:lpstr>
      <vt:lpstr>Задание: проверить и закрепить навык</vt:lpstr>
      <vt:lpstr>Презентация PowerPoint</vt:lpstr>
      <vt:lpstr>Проценты из баллов</vt:lpstr>
      <vt:lpstr>Примеры расчета</vt:lpstr>
      <vt:lpstr>ПЕРЕД ВНЕСЕНИЕМ В ТЕХРЕЗЫ:</vt:lpstr>
      <vt:lpstr>Яндекс знает всё)))</vt:lpstr>
    </vt:vector>
  </TitlesOfParts>
  <Company>Megasoftware GrouP™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Считаем протокол  манежной езды</dc:title>
  <dc:creator>Admin</dc:creator>
  <cp:lastModifiedBy>Admin</cp:lastModifiedBy>
  <cp:revision>28</cp:revision>
  <dcterms:created xsi:type="dcterms:W3CDTF">2016-03-13T19:11:34Z</dcterms:created>
  <dcterms:modified xsi:type="dcterms:W3CDTF">2016-03-13T23:52:51Z</dcterms:modified>
</cp:coreProperties>
</file>