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308" r:id="rId3"/>
    <p:sldId id="295" r:id="rId4"/>
    <p:sldId id="303" r:id="rId5"/>
    <p:sldId id="309" r:id="rId6"/>
    <p:sldId id="321" r:id="rId7"/>
    <p:sldId id="310" r:id="rId8"/>
    <p:sldId id="283" r:id="rId9"/>
    <p:sldId id="284" r:id="rId10"/>
    <p:sldId id="287" r:id="rId11"/>
    <p:sldId id="315" r:id="rId12"/>
    <p:sldId id="281" r:id="rId13"/>
    <p:sldId id="296" r:id="rId14"/>
    <p:sldId id="279" r:id="rId15"/>
    <p:sldId id="289" r:id="rId16"/>
    <p:sldId id="322" r:id="rId17"/>
    <p:sldId id="263" r:id="rId18"/>
    <p:sldId id="286" r:id="rId19"/>
    <p:sldId id="316" r:id="rId20"/>
    <p:sldId id="317" r:id="rId21"/>
    <p:sldId id="320" r:id="rId22"/>
    <p:sldId id="319" r:id="rId23"/>
    <p:sldId id="318" r:id="rId24"/>
    <p:sldId id="257" r:id="rId25"/>
    <p:sldId id="276" r:id="rId26"/>
    <p:sldId id="258" r:id="rId27"/>
    <p:sldId id="259" r:id="rId28"/>
    <p:sldId id="260" r:id="rId29"/>
    <p:sldId id="261" r:id="rId30"/>
    <p:sldId id="290" r:id="rId31"/>
    <p:sldId id="277" r:id="rId32"/>
    <p:sldId id="291" r:id="rId33"/>
    <p:sldId id="294" r:id="rId34"/>
    <p:sldId id="262" r:id="rId35"/>
    <p:sldId id="278" r:id="rId36"/>
    <p:sldId id="280" r:id="rId37"/>
    <p:sldId id="312" r:id="rId38"/>
    <p:sldId id="313" r:id="rId39"/>
    <p:sldId id="282" r:id="rId40"/>
    <p:sldId id="314" r:id="rId41"/>
    <p:sldId id="285" r:id="rId42"/>
    <p:sldId id="292" r:id="rId43"/>
    <p:sldId id="293" r:id="rId44"/>
    <p:sldId id="288" r:id="rId45"/>
    <p:sldId id="323" r:id="rId46"/>
    <p:sldId id="298" r:id="rId47"/>
    <p:sldId id="311" r:id="rId48"/>
    <p:sldId id="324" r:id="rId49"/>
    <p:sldId id="325" r:id="rId50"/>
    <p:sldId id="304" r:id="rId51"/>
    <p:sldId id="307" r:id="rId52"/>
    <p:sldId id="306" r:id="rId53"/>
    <p:sldId id="305" r:id="rId54"/>
    <p:sldId id="300" r:id="rId55"/>
    <p:sldId id="275" r:id="rId56"/>
  </p:sldIdLst>
  <p:sldSz cx="12192000" cy="6858000"/>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6" d="100"/>
          <a:sy n="56" d="100"/>
        </p:scale>
        <p:origin x="-1260"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0E1D01F-FA8A-461D-AFD4-04841FFE1E8C}" type="datetimeFigureOut">
              <a:rPr lang="ru-RU" smtClean="0"/>
              <a:t>28.02.2016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3E559F3-3918-4470-B1CA-650EBF746905}" type="slidenum">
              <a:rPr lang="ru-RU" smtClean="0"/>
              <a:t>‹#›</a:t>
            </a:fld>
            <a:endParaRPr lang="ru-RU"/>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E1D01F-FA8A-461D-AFD4-04841FFE1E8C}" type="datetimeFigureOut">
              <a:rPr lang="ru-RU" smtClean="0"/>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E1D01F-FA8A-461D-AFD4-04841FFE1E8C}" type="datetimeFigureOut">
              <a:rPr lang="ru-RU" smtClean="0"/>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1D01F-FA8A-461D-AFD4-04841FFE1E8C}" type="datetimeFigureOut">
              <a:rPr lang="ru-RU" smtClean="0"/>
              <a:t>28.02.2016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E559F3-3918-4470-B1CA-650EBF746905}" type="slidenum">
              <a:rPr lang="ru-RU" smtClean="0"/>
              <a:t>‹#›</a:t>
            </a:fld>
            <a:endParaRPr lang="ru-RU"/>
          </a:p>
        </p:txBody>
      </p:sp>
    </p:spTree>
    <p:extLst>
      <p:ext uri="{BB962C8B-B14F-4D97-AF65-F5344CB8AC3E}">
        <p14:creationId xmlns:p14="http://schemas.microsoft.com/office/powerpoint/2010/main" val="392401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E1D01F-FA8A-461D-AFD4-04841FFE1E8C}" type="datetimeFigureOut">
              <a:rPr lang="ru-RU" smtClean="0"/>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E1D01F-FA8A-461D-AFD4-04841FFE1E8C}" type="datetimeFigureOut">
              <a:rPr lang="ru-RU" smtClean="0"/>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10566400" y="6416676"/>
            <a:ext cx="1016000" cy="365125"/>
          </a:xfrm>
        </p:spPr>
        <p:txBody>
          <a:bodyPr/>
          <a:lstStyle/>
          <a:p>
            <a:fld id="{C3E559F3-3918-4470-B1CA-650EBF74690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E1D01F-FA8A-461D-AFD4-04841FFE1E8C}" type="datetimeFigureOut">
              <a:rPr lang="ru-RU" smtClean="0"/>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E1D01F-FA8A-461D-AFD4-04841FFE1E8C}" type="datetimeFigureOut">
              <a:rPr lang="ru-RU" smtClean="0"/>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E1D01F-FA8A-461D-AFD4-04841FFE1E8C}" type="datetimeFigureOut">
              <a:rPr lang="ru-RU" smtClean="0"/>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E1D01F-FA8A-461D-AFD4-04841FFE1E8C}" type="datetimeFigureOut">
              <a:rPr lang="ru-RU" smtClean="0"/>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E1D01F-FA8A-461D-AFD4-04841FFE1E8C}" type="datetimeFigureOut">
              <a:rPr lang="ru-RU" smtClean="0"/>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0E1D01F-FA8A-461D-AFD4-04841FFE1E8C}" type="datetimeFigureOut">
              <a:rPr lang="ru-RU" smtClean="0"/>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E559F3-3918-4470-B1CA-650EBF74690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E1D01F-FA8A-461D-AFD4-04841FFE1E8C}" type="datetimeFigureOut">
              <a:rPr lang="ru-RU" smtClean="0"/>
              <a:t>28.02.2016</a:t>
            </a:fld>
            <a:endParaRPr lang="ru-RU"/>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3E559F3-3918-4470-B1CA-650EBF74690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7" Type="http://schemas.microsoft.com/office/2007/relationships/hdphoto" Target="../media/hdphoto3.wdp"/><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1664" y="901039"/>
            <a:ext cx="9144000" cy="1260229"/>
          </a:xfrm>
        </p:spPr>
        <p:txBody>
          <a:bodyPr/>
          <a:lstStyle/>
          <a:p>
            <a:r>
              <a:rPr lang="ru-RU" i="1" dirty="0" smtClean="0"/>
              <a:t>Зал славы КСК «ЦСКА»</a:t>
            </a:r>
            <a:endParaRPr lang="ru-RU" i="1" dirty="0"/>
          </a:p>
        </p:txBody>
      </p:sp>
      <p:sp>
        <p:nvSpPr>
          <p:cNvPr id="3" name="Подзаголовок 2"/>
          <p:cNvSpPr>
            <a:spLocks noGrp="1"/>
          </p:cNvSpPr>
          <p:nvPr>
            <p:ph type="subTitle" idx="1"/>
          </p:nvPr>
        </p:nvSpPr>
        <p:spPr>
          <a:xfrm>
            <a:off x="1481665" y="6049962"/>
            <a:ext cx="9144000" cy="855133"/>
          </a:xfrm>
        </p:spPr>
        <p:txBody>
          <a:bodyPr/>
          <a:lstStyle/>
          <a:p>
            <a:pPr algn="r"/>
            <a:r>
              <a:rPr lang="ru-RU" i="1" dirty="0" smtClean="0"/>
              <a:t>Координатор музейной экспозиции: Пименова Алёна</a:t>
            </a:r>
            <a:endParaRPr lang="ru-RU" i="1" dirty="0"/>
          </a:p>
        </p:txBody>
      </p:sp>
      <p:sp>
        <p:nvSpPr>
          <p:cNvPr id="4" name="Заголовок 1"/>
          <p:cNvSpPr txBox="1">
            <a:spLocks/>
          </p:cNvSpPr>
          <p:nvPr/>
        </p:nvSpPr>
        <p:spPr>
          <a:xfrm>
            <a:off x="1481666" y="901039"/>
            <a:ext cx="9144000" cy="1260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dirty="0"/>
          </a:p>
        </p:txBody>
      </p:sp>
      <p:sp>
        <p:nvSpPr>
          <p:cNvPr id="5" name="Подзаголовок 2"/>
          <p:cNvSpPr txBox="1">
            <a:spLocks/>
          </p:cNvSpPr>
          <p:nvPr/>
        </p:nvSpPr>
        <p:spPr>
          <a:xfrm>
            <a:off x="880533" y="276773"/>
            <a:ext cx="10346267" cy="156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ВИРТУАЛЬНЫЙ МУЗЕЙ ДЕТСКОГО ОБЪЕДИНЕНИЯ  КСК «ЦСКА»</a:t>
            </a:r>
            <a:endParaRPr lang="ru-RU" dirty="0"/>
          </a:p>
        </p:txBody>
      </p:sp>
      <p:pic>
        <p:nvPicPr>
          <p:cNvPr id="6" name="Picture 2" descr="http://adcrussia.ru/resources/000/000/000/001/554/1554445_1024x768.jpg"/>
          <p:cNvPicPr/>
          <p:nvPr/>
        </p:nvPicPr>
        <p:blipFill>
          <a:blip r:embed="rId2" cstate="print">
            <a:extLst>
              <a:ext uri="{BEBA8EAE-BF5A-486C-A8C5-ECC9F3942E4B}">
                <a14:imgProps xmlns:a14="http://schemas.microsoft.com/office/drawing/2010/main">
                  <a14:imgLayer r:embed="rId3">
                    <a14:imgEffect>
                      <a14:backgroundRemoval t="2077" b="89911" l="10000" r="90000"/>
                    </a14:imgEffect>
                  </a14:imgLayer>
                </a14:imgProps>
              </a:ext>
            </a:extLst>
          </a:blip>
          <a:srcRect/>
          <a:stretch>
            <a:fillRect/>
          </a:stretch>
        </p:blipFill>
        <p:spPr bwMode="auto">
          <a:xfrm>
            <a:off x="2485282" y="1838336"/>
            <a:ext cx="7136765" cy="4810125"/>
          </a:xfrm>
          <a:prstGeom prst="rect">
            <a:avLst/>
          </a:prstGeom>
          <a:noFill/>
        </p:spPr>
      </p:pic>
    </p:spTree>
    <p:extLst>
      <p:ext uri="{BB962C8B-B14F-4D97-AF65-F5344CB8AC3E}">
        <p14:creationId xmlns:p14="http://schemas.microsoft.com/office/powerpoint/2010/main" val="3518531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335" y="-113519"/>
            <a:ext cx="10972800" cy="863600"/>
          </a:xfrm>
        </p:spPr>
        <p:txBody>
          <a:bodyPr/>
          <a:lstStyle/>
          <a:p>
            <a:pPr algn="r"/>
            <a:r>
              <a:rPr lang="ru-RU" dirty="0" smtClean="0"/>
              <a:t>Куйбышев Валериан </a:t>
            </a:r>
            <a:r>
              <a:rPr lang="ru-RU" dirty="0" err="1" smtClean="0"/>
              <a:t>Никанорович</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2276475" cy="3924300"/>
          </a:xfrm>
        </p:spPr>
      </p:pic>
      <p:pic>
        <p:nvPicPr>
          <p:cNvPr id="8194" name="Picture 2" descr="Валериан Куйбышев на Перекопе, 1956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52751"/>
            <a:ext cx="4848225" cy="390525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538133" y="3920180"/>
            <a:ext cx="7653868" cy="2862322"/>
          </a:xfrm>
          <a:prstGeom prst="rect">
            <a:avLst/>
          </a:prstGeom>
        </p:spPr>
        <p:txBody>
          <a:bodyPr wrap="square">
            <a:spAutoFit/>
          </a:bodyPr>
          <a:lstStyle/>
          <a:p>
            <a:pPr algn="just"/>
            <a:r>
              <a:rPr lang="ru-RU" sz="2000" dirty="0" smtClean="0">
                <a:latin typeface="Arial" panose="020B0604020202020204" pitchFamily="34" charset="0"/>
                <a:cs typeface="Arial" panose="020B0604020202020204" pitchFamily="34" charset="0"/>
              </a:rPr>
              <a:t>С </a:t>
            </a:r>
            <a:r>
              <a:rPr lang="ru-RU" sz="2000" dirty="0">
                <a:latin typeface="Arial" panose="020B0604020202020204" pitchFamily="34" charset="0"/>
                <a:cs typeface="Arial" panose="020B0604020202020204" pitchFamily="34" charset="0"/>
              </a:rPr>
              <a:t>1971 по 1980 г. работал тренером в конноспортивных школах ДСО 'Урожай' и 'Динамо'. С 1981 г. </a:t>
            </a:r>
            <a:r>
              <a:rPr lang="ru-RU" sz="2000" dirty="0" smtClean="0">
                <a:latin typeface="Arial" panose="020B0604020202020204" pitchFamily="34" charset="0"/>
                <a:cs typeface="Arial" panose="020B0604020202020204" pitchFamily="34" charset="0"/>
              </a:rPr>
              <a:t>был старшим </a:t>
            </a:r>
            <a:r>
              <a:rPr lang="ru-RU" sz="2000" dirty="0">
                <a:latin typeface="Arial" panose="020B0604020202020204" pitchFamily="34" charset="0"/>
                <a:cs typeface="Arial" panose="020B0604020202020204" pitchFamily="34" charset="0"/>
              </a:rPr>
              <a:t>тренером в школе высшего спортивного мастерства (Москва). В чемпионатах страны начал выступать в 1951 г., с этого времени по 1957 г. входил в сборную СССР по троеборью. С 1959 по 1967 г. был тренером сборной. Автор книги 'Троеборье в конном спорте' (М., 1954 г.) и сценария учебного фильма 'Манежная езда в троеборье' (</a:t>
            </a:r>
            <a:r>
              <a:rPr lang="ru-RU" sz="2000" dirty="0" err="1" smtClean="0">
                <a:latin typeface="Arial" panose="020B0604020202020204" pitchFamily="34" charset="0"/>
                <a:cs typeface="Arial" panose="020B0604020202020204" pitchFamily="34" charset="0"/>
              </a:rPr>
              <a:t>Спортфильм</a:t>
            </a:r>
            <a:r>
              <a:rPr lang="ru-RU" sz="2000" dirty="0">
                <a:latin typeface="Arial" panose="020B0604020202020204" pitchFamily="34" charset="0"/>
                <a:cs typeface="Arial" panose="020B0604020202020204" pitchFamily="34" charset="0"/>
              </a:rPr>
              <a:t>, 1986 г.). Награжден орденом 'Знак Почета' (1957 г.) и медалями. </a:t>
            </a:r>
          </a:p>
        </p:txBody>
      </p:sp>
      <p:sp>
        <p:nvSpPr>
          <p:cNvPr id="4" name="Прямоугольник 3"/>
          <p:cNvSpPr/>
          <p:nvPr/>
        </p:nvSpPr>
        <p:spPr>
          <a:xfrm>
            <a:off x="2286000" y="750083"/>
            <a:ext cx="9906000" cy="3170099"/>
          </a:xfrm>
          <a:prstGeom prst="rect">
            <a:avLst/>
          </a:prstGeom>
        </p:spPr>
        <p:txBody>
          <a:bodyPr wrap="square">
            <a:spAutoFit/>
          </a:bodyPr>
          <a:lstStyle/>
          <a:p>
            <a:pPr algn="ctr"/>
            <a:r>
              <a:rPr lang="ru-RU" sz="2000" dirty="0" smtClean="0">
                <a:latin typeface="Arial" panose="020B0604020202020204" pitchFamily="34" charset="0"/>
                <a:cs typeface="Arial" panose="020B0604020202020204" pitchFamily="34" charset="0"/>
              </a:rPr>
              <a:t>Мастер </a:t>
            </a:r>
            <a:r>
              <a:rPr lang="ru-RU" sz="2000" dirty="0">
                <a:latin typeface="Arial" panose="020B0604020202020204" pitchFamily="34" charset="0"/>
                <a:cs typeface="Arial" panose="020B0604020202020204" pitchFamily="34" charset="0"/>
              </a:rPr>
              <a:t>спорта СССР (1949 г.), судья всесоюзной категории (1966 г.), участник олимпийских игр (1952, 1956 гг.) и международных соревнований, чемпион СССР (1953, 1956 гг.), неоднократный призер всесоюзных соревнований по троеборью. Родился в 1925 г. в Киеве в семье служащих. Конным спортом начал заниматься в 1941 г. в </a:t>
            </a:r>
            <a:r>
              <a:rPr lang="ru-RU" sz="2000" dirty="0" err="1">
                <a:latin typeface="Arial" panose="020B0604020202020204" pitchFamily="34" charset="0"/>
                <a:cs typeface="Arial" panose="020B0604020202020204" pitchFamily="34" charset="0"/>
              </a:rPr>
              <a:t>кавшколе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Осоавиахима</a:t>
            </a:r>
            <a:r>
              <a:rPr lang="ru-RU" sz="2000" dirty="0">
                <a:latin typeface="Arial" panose="020B0604020202020204" pitchFamily="34" charset="0"/>
                <a:cs typeface="Arial" panose="020B0604020202020204" pitchFamily="34" charset="0"/>
              </a:rPr>
              <a:t> в городе Куйбышеве. В 1943 г. был призван в армию и направлен в кавалерийское училище. В 1944 г. окончил училище и был оставлен там командиром курсантского взвода. В 1946 г. переведен преподавателем в Краснознаменную Высшую офицерскую кавалерийскую школу. С 1954 по 1971 г. находился в составе конноспортивной команды ЦСКА. </a:t>
            </a:r>
            <a:endParaRPr lang="ru-RU" sz="20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Вышел </a:t>
            </a:r>
            <a:r>
              <a:rPr lang="ru-RU" sz="2000" dirty="0">
                <a:latin typeface="Arial" panose="020B0604020202020204" pitchFamily="34" charset="0"/>
                <a:cs typeface="Arial" panose="020B0604020202020204" pitchFamily="34" charset="0"/>
              </a:rPr>
              <a:t>в запас в звании майора. </a:t>
            </a:r>
          </a:p>
        </p:txBody>
      </p:sp>
    </p:spTree>
    <p:extLst>
      <p:ext uri="{BB962C8B-B14F-4D97-AF65-F5344CB8AC3E}">
        <p14:creationId xmlns:p14="http://schemas.microsoft.com/office/powerpoint/2010/main" val="150543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Куйбышев Валериан </a:t>
            </a:r>
            <a:r>
              <a:rPr lang="ru-RU" dirty="0" err="1" smtClean="0"/>
              <a:t>Никанорович</a:t>
            </a:r>
            <a:endParaRPr lang="ru-RU" dirty="0"/>
          </a:p>
        </p:txBody>
      </p:sp>
      <p:sp>
        <p:nvSpPr>
          <p:cNvPr id="3" name="Объект 2"/>
          <p:cNvSpPr>
            <a:spLocks noGrp="1"/>
          </p:cNvSpPr>
          <p:nvPr>
            <p:ph idx="1"/>
          </p:nvPr>
        </p:nvSpPr>
        <p:spPr>
          <a:xfrm>
            <a:off x="863600" y="1163903"/>
            <a:ext cx="10972800" cy="961497"/>
          </a:xfrm>
        </p:spPr>
        <p:txBody>
          <a:bodyPr>
            <a:normAutofit fontScale="77500" lnSpcReduction="20000"/>
          </a:bodyPr>
          <a:lstStyle/>
          <a:p>
            <a:pPr marL="0" indent="0">
              <a:buNone/>
            </a:pPr>
            <a:r>
              <a:rPr lang="ru-RU" dirty="0"/>
              <a:t>московский армеец </a:t>
            </a:r>
            <a:r>
              <a:rPr lang="ru-RU" dirty="0" smtClean="0"/>
              <a:t>был Чемпионом Спартакиады народов СССР </a:t>
            </a:r>
            <a:r>
              <a:rPr lang="ru-RU" dirty="0"/>
              <a:t>по троеборью </a:t>
            </a:r>
            <a:r>
              <a:rPr lang="ru-RU" dirty="0" smtClean="0"/>
              <a:t>в </a:t>
            </a:r>
            <a:r>
              <a:rPr lang="ru-RU" dirty="0"/>
              <a:t>1956 году </a:t>
            </a:r>
            <a:r>
              <a:rPr lang="ru-RU" dirty="0" smtClean="0"/>
              <a:t>- на </a:t>
            </a:r>
            <a:r>
              <a:rPr lang="ru-RU" dirty="0"/>
              <a:t>чистокровном Перекопе (</a:t>
            </a:r>
            <a:r>
              <a:rPr lang="ru-RU" dirty="0" err="1" smtClean="0"/>
              <a:t>Корнюкопиа</a:t>
            </a:r>
            <a:r>
              <a:rPr lang="ru-RU" dirty="0" smtClean="0"/>
              <a:t>-Педаль</a:t>
            </a:r>
            <a:r>
              <a:rPr lang="ru-RU" dirty="0"/>
              <a:t>), 1947 г. р., Ессентукского конзавода, на котором он участвовал в Олимпиадах 1952 и 1956 </a:t>
            </a:r>
            <a:r>
              <a:rPr lang="ru-RU" dirty="0" smtClean="0"/>
              <a:t>годов.</a:t>
            </a:r>
            <a:r>
              <a:rPr lang="ru-RU" dirty="0"/>
              <a:t> </a:t>
            </a:r>
          </a:p>
        </p:txBody>
      </p:sp>
      <p:pic>
        <p:nvPicPr>
          <p:cNvPr id="9218" name="Picture 2" descr="Родословная Перекоп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043" y="2338919"/>
            <a:ext cx="49149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19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01" y="110067"/>
            <a:ext cx="10255967" cy="787400"/>
          </a:xfrm>
        </p:spPr>
        <p:txBody>
          <a:bodyPr/>
          <a:lstStyle/>
          <a:p>
            <a:pPr algn="l"/>
            <a:r>
              <a:rPr lang="ru-RU" dirty="0"/>
              <a:t>Лилов Борис Михайлович</a:t>
            </a:r>
          </a:p>
        </p:txBody>
      </p:sp>
      <p:sp>
        <p:nvSpPr>
          <p:cNvPr id="3" name="Объект 2"/>
          <p:cNvSpPr>
            <a:spLocks noGrp="1"/>
          </p:cNvSpPr>
          <p:nvPr>
            <p:ph idx="1"/>
          </p:nvPr>
        </p:nvSpPr>
        <p:spPr>
          <a:xfrm>
            <a:off x="5243703" y="2458774"/>
            <a:ext cx="6807539" cy="2752196"/>
          </a:xfrm>
        </p:spPr>
        <p:txBody>
          <a:bodyPr>
            <a:noAutofit/>
          </a:bodyPr>
          <a:lstStyle/>
          <a:p>
            <a:pPr marL="0" indent="0" algn="just">
              <a:buNone/>
            </a:pPr>
            <a:r>
              <a:rPr lang="ru-RU" sz="2000" dirty="0" smtClean="0">
                <a:latin typeface="Arial" panose="020B0604020202020204" pitchFamily="34" charset="0"/>
                <a:cs typeface="Arial" panose="020B0604020202020204" pitchFamily="34" charset="0"/>
              </a:rPr>
              <a:t>Родился </a:t>
            </a:r>
            <a:r>
              <a:rPr lang="ru-RU" sz="2000" dirty="0">
                <a:latin typeface="Arial" panose="020B0604020202020204" pitchFamily="34" charset="0"/>
                <a:cs typeface="Arial" panose="020B0604020202020204" pitchFamily="34" charset="0"/>
              </a:rPr>
              <a:t>в 1923 г. </a:t>
            </a:r>
            <a:r>
              <a:rPr lang="ru-RU" sz="2000" dirty="0" smtClean="0">
                <a:latin typeface="Arial" panose="020B0604020202020204" pitchFamily="34" charset="0"/>
                <a:cs typeface="Arial" panose="020B0604020202020204" pitchFamily="34" charset="0"/>
              </a:rPr>
              <a:t>Конным </a:t>
            </a:r>
            <a:r>
              <a:rPr lang="ru-RU" sz="2000" dirty="0">
                <a:latin typeface="Arial" panose="020B0604020202020204" pitchFamily="34" charset="0"/>
                <a:cs typeface="Arial" panose="020B0604020202020204" pitchFamily="34" charset="0"/>
              </a:rPr>
              <a:t>спортом начал заниматься в 1938 г. в школе МОАХ им. С. М. Буденного в Москве. С 1941 по 1947 г. служил в кавалерии, участник Великой Отечественной войны. С 1947 г. работал тренером в конноспортивной школе ДСО 'Пищевик'. В чемпионатах стран начал участвовать с 1947 г., с 1952 по 1964 г. входил в сборную СССР по конкуру. С 1953 по 1969 г. находился в составе конноспортивной команды ЦСКА. Награжден медалями. Умер в 1969 г. </a:t>
            </a:r>
            <a:endParaRPr lang="ru-RU" sz="2000" dirty="0" smtClean="0">
              <a:latin typeface="Arial" panose="020B0604020202020204" pitchFamily="34" charset="0"/>
              <a:cs typeface="Arial" panose="020B0604020202020204" pitchFamily="34" charset="0"/>
            </a:endParaRPr>
          </a:p>
          <a:p>
            <a:pPr marL="0" indent="0" algn="just">
              <a:buNone/>
            </a:pPr>
            <a:r>
              <a:rPr lang="ru-RU" sz="2000" dirty="0" smtClean="0">
                <a:latin typeface="Arial" panose="020B0604020202020204" pitchFamily="34" charset="0"/>
                <a:cs typeface="Arial" panose="020B0604020202020204" pitchFamily="34" charset="0"/>
              </a:rPr>
              <a:t>На </a:t>
            </a:r>
            <a:r>
              <a:rPr lang="ru-RU" sz="2000" dirty="0">
                <a:latin typeface="Arial" panose="020B0604020202020204" pitchFamily="34" charset="0"/>
                <a:cs typeface="Arial" panose="020B0604020202020204" pitchFamily="34" charset="0"/>
              </a:rPr>
              <a:t>снимке: Б. М. Лилов </a:t>
            </a:r>
            <a:r>
              <a:rPr lang="ru-RU" sz="2000" dirty="0" smtClean="0">
                <a:latin typeface="Arial" panose="020B0604020202020204" pitchFamily="34" charset="0"/>
                <a:cs typeface="Arial" panose="020B0604020202020204" pitchFamily="34" charset="0"/>
              </a:rPr>
              <a:t>чистокровной </a:t>
            </a:r>
            <a:r>
              <a:rPr lang="ru-RU" sz="2000" dirty="0">
                <a:latin typeface="Arial" panose="020B0604020202020204" pitchFamily="34" charset="0"/>
                <a:cs typeface="Arial" panose="020B0604020202020204" pitchFamily="34" charset="0"/>
              </a:rPr>
              <a:t>верховой кобыле Диаграмме (</a:t>
            </a:r>
            <a:r>
              <a:rPr lang="ru-RU" sz="2000" dirty="0" smtClean="0">
                <a:latin typeface="Arial" panose="020B0604020202020204" pitchFamily="34" charset="0"/>
                <a:cs typeface="Arial" panose="020B0604020202020204" pitchFamily="34" charset="0"/>
              </a:rPr>
              <a:t>Гудзон-Дань</a:t>
            </a:r>
            <a:r>
              <a:rPr lang="ru-RU" sz="2000" dirty="0">
                <a:latin typeface="Arial" panose="020B0604020202020204" pitchFamily="34" charset="0"/>
                <a:cs typeface="Arial" panose="020B0604020202020204" pitchFamily="34" charset="0"/>
              </a:rPr>
              <a:t>), 1948 г. р., Ессентукского </a:t>
            </a:r>
            <a:r>
              <a:rPr lang="ru-RU" sz="2000" dirty="0" smtClean="0">
                <a:latin typeface="Arial" panose="020B0604020202020204" pitchFamily="34" charset="0"/>
                <a:cs typeface="Arial" panose="020B0604020202020204" pitchFamily="34" charset="0"/>
              </a:rPr>
              <a:t> конзавода </a:t>
            </a:r>
            <a:r>
              <a:rPr lang="ru-RU" sz="2000" dirty="0">
                <a:latin typeface="Arial" panose="020B0604020202020204" pitchFamily="34" charset="0"/>
                <a:cs typeface="Arial" panose="020B0604020202020204" pitchFamily="34" charset="0"/>
              </a:rPr>
              <a:t>был серебряным призером Спартакиад по Высшему классу в 1956 и 1959 </a:t>
            </a:r>
            <a:r>
              <a:rPr lang="ru-RU" sz="2000" dirty="0" smtClean="0">
                <a:latin typeface="Arial" panose="020B0604020202020204" pitchFamily="34" charset="0"/>
                <a:cs typeface="Arial" panose="020B0604020202020204" pitchFamily="34" charset="0"/>
              </a:rPr>
              <a:t>годах, занял шестое место </a:t>
            </a:r>
            <a:r>
              <a:rPr lang="ru-RU" sz="2000" dirty="0">
                <a:latin typeface="Arial" panose="020B0604020202020204" pitchFamily="34" charset="0"/>
                <a:cs typeface="Arial" panose="020B0604020202020204" pitchFamily="34" charset="0"/>
              </a:rPr>
              <a:t>в Кубке СССР 1956 года.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07735"/>
            <a:ext cx="5243703" cy="4250267"/>
          </a:xfrm>
          <a:prstGeom prst="rect">
            <a:avLst/>
          </a:prstGeom>
        </p:spPr>
      </p:pic>
      <p:sp>
        <p:nvSpPr>
          <p:cNvPr id="5" name="Объект 2"/>
          <p:cNvSpPr txBox="1">
            <a:spLocks/>
          </p:cNvSpPr>
          <p:nvPr/>
        </p:nvSpPr>
        <p:spPr>
          <a:xfrm>
            <a:off x="609599" y="1016000"/>
            <a:ext cx="8957735" cy="1473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latin typeface="Arial" panose="020B0604020202020204" pitchFamily="34" charset="0"/>
                <a:cs typeface="Arial" panose="020B0604020202020204" pitchFamily="34" charset="0"/>
              </a:rPr>
              <a:t>Мастер спорта СССР (1948 г.), неоднократный призер международных соревнований, двенадцатикратный чемпион СССР (1946-1964 гг.), неоднократный призер всесоюзных соревнований по преодолению препятствий. </a:t>
            </a:r>
            <a:endParaRPr lang="ru-RU" dirty="0">
              <a:latin typeface="Arial" panose="020B0604020202020204" pitchFamily="34" charset="0"/>
              <a:cs typeface="Arial" panose="020B0604020202020204" pitchFamily="34" charset="0"/>
            </a:endParaRPr>
          </a:p>
        </p:txBody>
      </p:sp>
      <p:pic>
        <p:nvPicPr>
          <p:cNvPr id="5122" name="Picture 2" descr="Лилов Борис Михайлович, мастер спорта СССР (1948 г.), неоднократный призер международных соревнований, двенадцатикратный чемпион СССР (1946-1964 гг.), неоднократный призер всесоюзных соревнований по преодолению препятствий. Родился в 1923 г. в селе Спас Московской области в семье служащих. Конным спортом начал заниматься в 1938 г. в школе МОАХ им. С. М. Буденного в Москве. С 1941 по 1947 г. служил в кавалерии, участник Великой Отечественной войны. С 1947 г. работал тренером в конноспортивной школе ДСО 'Пищевик'. В чемпионатах стран начал участвовать с 1947 г., с 1952 по 1964 г. входил в сборную СССР по конкуру. С 1953 по 1969 г. находился в составе конноспортивной команды ЦСКА. Награжден медалями. Умер в 1969 г. На снимке: Б. М. Лилов в 1953 г."/>
          <p:cNvPicPr>
            <a:picLocks noChangeAspect="1" noChangeArrowheads="1"/>
          </p:cNvPicPr>
          <p:nvPr/>
        </p:nvPicPr>
        <p:blipFill rotWithShape="1">
          <a:blip r:embed="rId3">
            <a:extLst>
              <a:ext uri="{28A0092B-C50C-407E-A947-70E740481C1C}">
                <a14:useLocalDpi xmlns:a14="http://schemas.microsoft.com/office/drawing/2010/main" val="0"/>
              </a:ext>
            </a:extLst>
          </a:blip>
          <a:srcRect b="35062"/>
          <a:stretch/>
        </p:blipFill>
        <p:spPr bwMode="auto">
          <a:xfrm>
            <a:off x="9745133" y="-34396"/>
            <a:ext cx="2209800" cy="252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9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667" y="1066801"/>
            <a:ext cx="11209865" cy="3108543"/>
          </a:xfrm>
          <a:prstGeom prst="rect">
            <a:avLst/>
          </a:prstGeom>
        </p:spPr>
        <p:txBody>
          <a:bodyPr wrap="square">
            <a:spAutoFit/>
          </a:bodyPr>
          <a:lstStyle/>
          <a:p>
            <a:pPr algn="ctr"/>
            <a:r>
              <a:rPr lang="ru-RU" dirty="0"/>
              <a:t> </a:t>
            </a:r>
            <a:r>
              <a:rPr lang="ru-RU" sz="2800" dirty="0"/>
              <a:t>Игры XVI Олимпиады по конному спорту состоялись в Стокгольме, который еще в 1912 году был олимпийским </a:t>
            </a:r>
            <a:r>
              <a:rPr lang="ru-RU" sz="2800" dirty="0" smtClean="0"/>
              <a:t>городом.</a:t>
            </a:r>
            <a:r>
              <a:rPr lang="ru-RU" sz="2800" dirty="0"/>
              <a:t/>
            </a:r>
            <a:br>
              <a:rPr lang="ru-RU" sz="2800" dirty="0"/>
            </a:br>
            <a:r>
              <a:rPr lang="ru-RU" sz="2800" dirty="0"/>
              <a:t>   Советскую олимпийскую команду на этот раз представляли: </a:t>
            </a:r>
            <a:endParaRPr lang="ru-RU" sz="2800" dirty="0" smtClean="0"/>
          </a:p>
          <a:p>
            <a:pPr algn="ctr"/>
            <a:r>
              <a:rPr lang="ru-RU" sz="2800" dirty="0" smtClean="0"/>
              <a:t>по </a:t>
            </a:r>
            <a:r>
              <a:rPr lang="ru-RU" sz="2800" dirty="0"/>
              <a:t>выездке </a:t>
            </a:r>
            <a:r>
              <a:rPr lang="ru-RU" sz="2800" dirty="0" smtClean="0"/>
              <a:t>- </a:t>
            </a:r>
            <a:r>
              <a:rPr lang="ru-RU" sz="2800" dirty="0"/>
              <a:t>С. Филатов, А. Второв и Н. Ситько, </a:t>
            </a:r>
            <a:endParaRPr lang="ru-RU" sz="2800" dirty="0" smtClean="0"/>
          </a:p>
          <a:p>
            <a:pPr algn="ctr"/>
            <a:r>
              <a:rPr lang="ru-RU" sz="2800" dirty="0" smtClean="0"/>
              <a:t>троеборью - </a:t>
            </a:r>
            <a:r>
              <a:rPr lang="ru-RU" sz="2800" dirty="0"/>
              <a:t>В. </a:t>
            </a:r>
            <a:r>
              <a:rPr lang="ru-RU" sz="2800" dirty="0" smtClean="0"/>
              <a:t>Куйбышев</a:t>
            </a:r>
            <a:r>
              <a:rPr lang="ru-RU" sz="2800" dirty="0"/>
              <a:t>, Н. Шеленков и Л. Баклышкин. </a:t>
            </a:r>
            <a:endParaRPr lang="ru-RU" sz="2800" dirty="0" smtClean="0"/>
          </a:p>
          <a:p>
            <a:pPr algn="ctr"/>
            <a:r>
              <a:rPr lang="ru-RU" sz="2800" dirty="0" smtClean="0"/>
              <a:t>Команду </a:t>
            </a:r>
            <a:r>
              <a:rPr lang="ru-RU" sz="2800" dirty="0"/>
              <a:t>готовили тренеры Елизар Львович Левин, Василий Григорьевич Алексеенко, Григорий Терентьевич Анастасьев. </a:t>
            </a:r>
          </a:p>
        </p:txBody>
      </p:sp>
    </p:spTree>
    <p:extLst>
      <p:ext uri="{BB962C8B-B14F-4D97-AF65-F5344CB8AC3E}">
        <p14:creationId xmlns:p14="http://schemas.microsoft.com/office/powerpoint/2010/main" val="927967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5" y="161395"/>
            <a:ext cx="10972800" cy="1143000"/>
          </a:xfrm>
        </p:spPr>
        <p:txBody>
          <a:bodyPr/>
          <a:lstStyle/>
          <a:p>
            <a:pPr algn="r"/>
            <a:r>
              <a:rPr lang="ru-RU" dirty="0" smtClean="0"/>
              <a:t>А. Второв</a:t>
            </a:r>
            <a:endParaRPr lang="ru-RU" dirty="0"/>
          </a:p>
        </p:txBody>
      </p:sp>
      <p:sp>
        <p:nvSpPr>
          <p:cNvPr id="3" name="Объект 2"/>
          <p:cNvSpPr>
            <a:spLocks noGrp="1"/>
          </p:cNvSpPr>
          <p:nvPr>
            <p:ph idx="1"/>
          </p:nvPr>
        </p:nvSpPr>
        <p:spPr>
          <a:xfrm>
            <a:off x="324909" y="4131733"/>
            <a:ext cx="11867091" cy="2540000"/>
          </a:xfrm>
        </p:spPr>
        <p:txBody>
          <a:bodyPr>
            <a:normAutofit lnSpcReduction="10000"/>
          </a:bodyPr>
          <a:lstStyle/>
          <a:p>
            <a:pPr marL="0" indent="0" algn="ctr">
              <a:buNone/>
            </a:pPr>
            <a:r>
              <a:rPr lang="ru-RU" dirty="0" smtClean="0"/>
              <a:t>Московский </a:t>
            </a:r>
            <a:r>
              <a:rPr lang="ru-RU" dirty="0"/>
              <a:t>армеец А. Второв на буденновском Скачке (</a:t>
            </a:r>
            <a:r>
              <a:rPr lang="ru-RU" dirty="0" err="1" smtClean="0"/>
              <a:t>Саксаган</a:t>
            </a:r>
            <a:r>
              <a:rPr lang="ru-RU" dirty="0" smtClean="0"/>
              <a:t> -Чеканка</a:t>
            </a:r>
            <a:r>
              <a:rPr lang="ru-RU" dirty="0"/>
              <a:t>), 1950 г. р., конзавода имени С. М. Буденного на 1 Спартакиаде занял четвертое место, а на II завоевал серебряную медаль. </a:t>
            </a:r>
            <a:r>
              <a:rPr lang="ru-RU" dirty="0" smtClean="0"/>
              <a:t>В </a:t>
            </a:r>
            <a:r>
              <a:rPr lang="ru-RU" dirty="0"/>
              <a:t>1963 году А. Второв был третьим на чистокровном Бугре (</a:t>
            </a:r>
            <a:r>
              <a:rPr lang="ru-RU" dirty="0" err="1" smtClean="0"/>
              <a:t>Байгист</a:t>
            </a:r>
            <a:r>
              <a:rPr lang="ru-RU" dirty="0" smtClean="0"/>
              <a:t>-Гавань</a:t>
            </a:r>
            <a:r>
              <a:rPr lang="ru-RU" dirty="0"/>
              <a:t>), 1954 г. р., Стрелецкого конзавода, а в 1971 </a:t>
            </a:r>
            <a:r>
              <a:rPr lang="ru-RU" dirty="0" smtClean="0"/>
              <a:t>году-шестым </a:t>
            </a:r>
            <a:r>
              <a:rPr lang="ru-RU" dirty="0"/>
              <a:t>на ганноверском </a:t>
            </a:r>
            <a:r>
              <a:rPr lang="ru-RU" dirty="0" err="1"/>
              <a:t>Валерике</a:t>
            </a:r>
            <a:r>
              <a:rPr lang="ru-RU" dirty="0"/>
              <a:t> (</a:t>
            </a:r>
            <a:r>
              <a:rPr lang="ru-RU" dirty="0" err="1" smtClean="0"/>
              <a:t>Вейнгау-Ельфенвахе</a:t>
            </a:r>
            <a:r>
              <a:rPr lang="ru-RU" dirty="0"/>
              <a:t>), 1963 г. р. </a:t>
            </a:r>
            <a:endParaRPr lang="ru-RU" dirty="0" smtClean="0"/>
          </a:p>
        </p:txBody>
      </p:sp>
      <p:pic>
        <p:nvPicPr>
          <p:cNvPr id="20482" name="Picture 2" descr="Рукопожатие советских олимпийцев двух поколений. Е. Петушкова и А. Вто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1395"/>
            <a:ext cx="6686551"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42126" y="1151467"/>
            <a:ext cx="4824943" cy="2677656"/>
          </a:xfrm>
          <a:prstGeom prst="rect">
            <a:avLst/>
          </a:prstGeom>
        </p:spPr>
        <p:txBody>
          <a:bodyPr wrap="square">
            <a:spAutoFit/>
          </a:bodyPr>
          <a:lstStyle/>
          <a:p>
            <a:pPr algn="ctr"/>
            <a:r>
              <a:rPr lang="ru-RU" sz="2400" dirty="0">
                <a:latin typeface="Arial" panose="020B0604020202020204" pitchFamily="34" charset="0"/>
                <a:cs typeface="Arial" panose="020B0604020202020204" pitchFamily="34" charset="0"/>
              </a:rPr>
              <a:t>Рукопожатие советских олимпийцев двух поколений. </a:t>
            </a:r>
            <a:endParaRPr lang="ru-RU" sz="2400" dirty="0" smtClean="0">
              <a:latin typeface="Arial" panose="020B0604020202020204" pitchFamily="34" charset="0"/>
              <a:cs typeface="Arial" panose="020B0604020202020204" pitchFamily="34" charset="0"/>
            </a:endParaRPr>
          </a:p>
          <a:p>
            <a:pPr algn="ctr"/>
            <a:r>
              <a:rPr lang="ru-RU" sz="2400" dirty="0" smtClean="0">
                <a:latin typeface="Arial" panose="020B0604020202020204" pitchFamily="34" charset="0"/>
                <a:cs typeface="Arial" panose="020B0604020202020204" pitchFamily="34" charset="0"/>
              </a:rPr>
              <a:t>Е</a:t>
            </a:r>
            <a:r>
              <a:rPr lang="ru-RU" sz="2400" dirty="0">
                <a:latin typeface="Arial" panose="020B0604020202020204" pitchFamily="34" charset="0"/>
                <a:cs typeface="Arial" panose="020B0604020202020204" pitchFamily="34" charset="0"/>
              </a:rPr>
              <a:t>. Петушкова и А. </a:t>
            </a:r>
            <a:r>
              <a:rPr lang="ru-RU" sz="2400" dirty="0" smtClean="0">
                <a:latin typeface="Arial" panose="020B0604020202020204" pitchFamily="34" charset="0"/>
                <a:cs typeface="Arial" panose="020B0604020202020204" pitchFamily="34" charset="0"/>
              </a:rPr>
              <a:t>Второв, мастер </a:t>
            </a:r>
            <a:r>
              <a:rPr lang="ru-RU" sz="2400" dirty="0">
                <a:latin typeface="Arial" panose="020B0604020202020204" pitchFamily="34" charset="0"/>
                <a:cs typeface="Arial" panose="020B0604020202020204" pitchFamily="34" charset="0"/>
              </a:rPr>
              <a:t>спорта международного класса. </a:t>
            </a:r>
            <a:r>
              <a:rPr lang="ru-RU" sz="2400" dirty="0" smtClean="0">
                <a:latin typeface="Arial" panose="020B0604020202020204" pitchFamily="34" charset="0"/>
                <a:cs typeface="Arial" panose="020B0604020202020204" pitchFamily="34" charset="0"/>
              </a:rPr>
              <a:t>Участник </a:t>
            </a:r>
            <a:r>
              <a:rPr lang="ru-RU" sz="2400" dirty="0">
                <a:latin typeface="Arial" panose="020B0604020202020204" pitchFamily="34" charset="0"/>
                <a:cs typeface="Arial" panose="020B0604020202020204" pitchFamily="34" charset="0"/>
              </a:rPr>
              <a:t>Олимпийских Игр и международных соревнований</a:t>
            </a:r>
          </a:p>
        </p:txBody>
      </p:sp>
    </p:spTree>
    <p:extLst>
      <p:ext uri="{BB962C8B-B14F-4D97-AF65-F5344CB8AC3E}">
        <p14:creationId xmlns:p14="http://schemas.microsoft.com/office/powerpoint/2010/main" val="390524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405466" y="130834"/>
            <a:ext cx="9990667" cy="1303867"/>
          </a:xfrm>
        </p:spPr>
        <p:txBody>
          <a:bodyPr>
            <a:normAutofit fontScale="90000"/>
          </a:bodyPr>
          <a:lstStyle/>
          <a:p>
            <a:r>
              <a:rPr lang="ru-RU" dirty="0"/>
              <a:t> </a:t>
            </a:r>
            <a:r>
              <a:rPr lang="ru-RU" dirty="0" smtClean="0"/>
              <a:t>Победитель </a:t>
            </a:r>
            <a:r>
              <a:rPr lang="ru-RU" dirty="0"/>
              <a:t>спартакиадных соревнований </a:t>
            </a:r>
            <a:r>
              <a:rPr lang="ru-RU" dirty="0" smtClean="0"/>
              <a:t>в </a:t>
            </a:r>
            <a:r>
              <a:rPr lang="ru-RU" dirty="0"/>
              <a:t>выездке </a:t>
            </a:r>
            <a:r>
              <a:rPr lang="ru-RU" dirty="0" smtClean="0"/>
              <a:t>по программе </a:t>
            </a:r>
            <a:r>
              <a:rPr lang="ru-RU" dirty="0"/>
              <a:t>Большой приз</a:t>
            </a:r>
          </a:p>
        </p:txBody>
      </p:sp>
      <p:sp>
        <p:nvSpPr>
          <p:cNvPr id="3" name="Объект 2"/>
          <p:cNvSpPr>
            <a:spLocks noGrp="1"/>
          </p:cNvSpPr>
          <p:nvPr>
            <p:ph idx="1"/>
          </p:nvPr>
        </p:nvSpPr>
        <p:spPr>
          <a:xfrm>
            <a:off x="4168777" y="2116668"/>
            <a:ext cx="4270739" cy="4318658"/>
          </a:xfrm>
        </p:spPr>
        <p:txBody>
          <a:bodyPr>
            <a:normAutofit lnSpcReduction="10000"/>
          </a:bodyPr>
          <a:lstStyle/>
          <a:p>
            <a:pPr marL="0" indent="0" algn="ctr">
              <a:buNone/>
            </a:pPr>
            <a:r>
              <a:rPr lang="ru-RU" dirty="0"/>
              <a:t> в 1958 и 1963 </a:t>
            </a:r>
            <a:r>
              <a:rPr lang="ru-RU" dirty="0" smtClean="0"/>
              <a:t>годах Сергей </a:t>
            </a:r>
            <a:r>
              <a:rPr lang="ru-RU" dirty="0"/>
              <a:t>Филатов (ЦСКА) на непревзойденном </a:t>
            </a:r>
            <a:r>
              <a:rPr lang="ru-RU" dirty="0" err="1"/>
              <a:t>ахалтекинце</a:t>
            </a:r>
            <a:r>
              <a:rPr lang="ru-RU" dirty="0"/>
              <a:t> Абсенте (</a:t>
            </a:r>
            <a:r>
              <a:rPr lang="ru-RU" dirty="0" smtClean="0"/>
              <a:t>Араб - Баккара</a:t>
            </a:r>
            <a:r>
              <a:rPr lang="ru-RU" dirty="0"/>
              <a:t>), 1952 г. р., </a:t>
            </a:r>
            <a:r>
              <a:rPr lang="ru-RU" dirty="0" smtClean="0"/>
              <a:t>Джамбульского </a:t>
            </a:r>
            <a:r>
              <a:rPr lang="ru-RU" dirty="0"/>
              <a:t>(затем </a:t>
            </a:r>
            <a:r>
              <a:rPr lang="ru-RU" dirty="0" err="1"/>
              <a:t>Луговского</a:t>
            </a:r>
            <a:r>
              <a:rPr lang="ru-RU" dirty="0"/>
              <a:t>) конзавода, </a:t>
            </a:r>
            <a:r>
              <a:rPr lang="ru-RU" dirty="0" smtClean="0"/>
              <a:t>участнике </a:t>
            </a:r>
            <a:r>
              <a:rPr lang="ru-RU" dirty="0"/>
              <a:t>трех Олимпиад, чемпионе Рима, бронзовом призере </a:t>
            </a:r>
            <a:r>
              <a:rPr lang="ru-RU" dirty="0" smtClean="0"/>
              <a:t>Токио.</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513" y="1434701"/>
            <a:ext cx="3549287" cy="5192098"/>
          </a:xfrm>
          <a:prstGeom prst="rect">
            <a:avLst/>
          </a:prstGeom>
        </p:spPr>
      </p:pic>
      <p:pic>
        <p:nvPicPr>
          <p:cNvPr id="5" name="Picture 2" descr="http://www.kdvorik.ru/kks/kkspict/1961-7_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09" y="1434701"/>
            <a:ext cx="38100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84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Олимпийские игры в Риме в 1960 г. Награждение победителей. Слева направо: И. Неккерман, С. Филатов, Г. Шамморт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35983"/>
            <a:ext cx="3621677" cy="289451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Сергей Филатов на Абсенте. 1963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099" y="2962277"/>
            <a:ext cx="4914900" cy="38957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6200" y="-35983"/>
            <a:ext cx="10972800" cy="1143000"/>
          </a:xfrm>
        </p:spPr>
        <p:txBody>
          <a:bodyPr/>
          <a:lstStyle/>
          <a:p>
            <a:pPr algn="l"/>
            <a:r>
              <a:rPr lang="ru-RU" dirty="0" smtClean="0"/>
              <a:t>Филатов Сергей Иванович</a:t>
            </a:r>
            <a:endParaRPr lang="ru-RU" dirty="0"/>
          </a:p>
        </p:txBody>
      </p:sp>
      <p:sp>
        <p:nvSpPr>
          <p:cNvPr id="3" name="Объект 2"/>
          <p:cNvSpPr>
            <a:spLocks noGrp="1"/>
          </p:cNvSpPr>
          <p:nvPr>
            <p:ph idx="1"/>
          </p:nvPr>
        </p:nvSpPr>
        <p:spPr>
          <a:xfrm>
            <a:off x="152401" y="987945"/>
            <a:ext cx="7124700" cy="4648199"/>
          </a:xfrm>
        </p:spPr>
        <p:txBody>
          <a:bodyPr>
            <a:noAutofit/>
          </a:bodyPr>
          <a:lstStyle/>
          <a:p>
            <a:pPr marL="0" indent="0" algn="ctr">
              <a:spcBef>
                <a:spcPts val="0"/>
              </a:spcBef>
              <a:buNone/>
            </a:pPr>
            <a:r>
              <a:rPr lang="ru-RU" sz="2000" dirty="0" smtClean="0">
                <a:latin typeface="Arial" panose="020B0604020202020204" pitchFamily="34" charset="0"/>
                <a:cs typeface="Arial" panose="020B0604020202020204" pitchFamily="34" charset="0"/>
              </a:rPr>
              <a:t>Заслуженный </a:t>
            </a:r>
            <a:r>
              <a:rPr lang="ru-RU" sz="2000" dirty="0">
                <a:latin typeface="Arial" panose="020B0604020202020204" pitchFamily="34" charset="0"/>
                <a:cs typeface="Arial" panose="020B0604020202020204" pitchFamily="34" charset="0"/>
              </a:rPr>
              <a:t>мастер спорта СССР (1960 г.), олимпийский чемпион (1960 г.), неоднократный призер олимпийских игр (1964 г.) и международных соревнований, восьмикратный чемпион СССР (1957-1964 гг.) по высшей школе верховой езды. Родился в 1926 г. в селе Лысые горы Тамбовской области в семье служащих. В 1944 г. окончил Тамбовское кавалерийское училище и в звании младшего лейтенанта был направлен в одну из кавалерийских частей. С 1950 по 1951 г. учился в Краснознаменной Высшей офицерской кавалерийской школе им. С. М. Буденного, затем был преподавателем в кавалерийском училище. </a:t>
            </a:r>
            <a:endParaRPr lang="ru-RU" sz="2000" dirty="0" smtClean="0">
              <a:latin typeface="Arial" panose="020B0604020202020204" pitchFamily="34" charset="0"/>
              <a:cs typeface="Arial" panose="020B0604020202020204" pitchFamily="34" charset="0"/>
            </a:endParaRPr>
          </a:p>
          <a:p>
            <a:pPr marL="0" indent="0" algn="ctr">
              <a:spcBef>
                <a:spcPts val="0"/>
              </a:spcBef>
              <a:buNone/>
            </a:pPr>
            <a:r>
              <a:rPr lang="ru-RU" sz="2000" dirty="0" smtClean="0">
                <a:latin typeface="Arial" panose="020B0604020202020204" pitchFamily="34" charset="0"/>
                <a:cs typeface="Arial" panose="020B0604020202020204" pitchFamily="34" charset="0"/>
              </a:rPr>
              <a:t>С </a:t>
            </a:r>
            <a:r>
              <a:rPr lang="ru-RU" sz="2000" dirty="0">
                <a:latin typeface="Arial" panose="020B0604020202020204" pitchFamily="34" charset="0"/>
                <a:cs typeface="Arial" panose="020B0604020202020204" pitchFamily="34" charset="0"/>
              </a:rPr>
              <a:t>1953 г. - в составе команды по конному спорту ЦСКА. В 1968 г. вышел в запас в звании майора. В чемпионатах страны начал принимать участие в 1954 г. В состав сборной команды СССР по выездке входил с 1955 по 1964 г. Награжден орденом Трудового Красного Знамени (1960 г.) и медалями. Автор книги 'Рим рукоплещет' (Москва, 1962 г.). С. И. Филатов </a:t>
            </a:r>
            <a:r>
              <a:rPr lang="ru-RU" sz="2000" dirty="0" smtClean="0">
                <a:latin typeface="Arial" panose="020B0604020202020204" pitchFamily="34" charset="0"/>
                <a:cs typeface="Arial" panose="020B0604020202020204" pitchFamily="34" charset="0"/>
              </a:rPr>
              <a:t>на Абсенте в 1963 </a:t>
            </a:r>
            <a:r>
              <a:rPr lang="ru-RU" sz="2000" dirty="0">
                <a:latin typeface="Arial" panose="020B0604020202020204" pitchFamily="34" charset="0"/>
                <a:cs typeface="Arial" panose="020B0604020202020204" pitchFamily="34" charset="0"/>
              </a:rPr>
              <a:t>г.</a:t>
            </a:r>
          </a:p>
        </p:txBody>
      </p:sp>
      <p:pic>
        <p:nvPicPr>
          <p:cNvPr id="19458" name="Picture 2" descr="Филатов Сергей Иванович, заслуженный мастер спорта СССР (1960 г.), олимпийский чемпион (1960 г.), неоднократный призер олимпийских игр (1964 г.) и международных соревнований, восьмикратный чемпион СССР (1957-1964 гг.) по высшей школе верховой езды. Родился в 1926 г. в селе Лысые горы Тамбовской области в семье служащих. В 1944 г. окончил Тамбовское кавалерийское училище и в звании младшего лейтенанта был направлен в одну из кавалерийских частей. С 1950 по 1951 г. учился в Краснознаменной Высшей офицерской кавалерийской школе им. С. М. Буденного, затем был преподавателем в кавалерийском училище. С 1953 г. - в составе команды по конному спорту ЦСКА. В 1968 г. вышел в запас в звании майора. В чемпионатах страны начал принимать участие в 1954 г. В состав сборной команды СССР по выездке входил с 1955 по 1964 г. Награжден орденом Трудового Красного Знамени (1960 г.) и медалями. Автор книги 'Рим рукоплещет' (Москва, 1962 г.). С. И. Филатов в 1961 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5983"/>
            <a:ext cx="2286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6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Сергей Иванович Филатов </a:t>
            </a:r>
            <a:endParaRPr lang="ru-RU" dirty="0"/>
          </a:p>
        </p:txBody>
      </p:sp>
      <p:sp>
        <p:nvSpPr>
          <p:cNvPr id="3" name="Объект 2"/>
          <p:cNvSpPr>
            <a:spLocks noGrp="1"/>
          </p:cNvSpPr>
          <p:nvPr>
            <p:ph idx="1"/>
          </p:nvPr>
        </p:nvSpPr>
        <p:spPr>
          <a:xfrm>
            <a:off x="592667" y="1371600"/>
            <a:ext cx="5782377" cy="4805363"/>
          </a:xfrm>
        </p:spPr>
        <p:txBody>
          <a:bodyPr>
            <a:normAutofit lnSpcReduction="10000"/>
          </a:bodyPr>
          <a:lstStyle/>
          <a:p>
            <a:endParaRPr lang="ru-RU" dirty="0"/>
          </a:p>
          <a:p>
            <a:r>
              <a:rPr lang="ru-RU" dirty="0"/>
              <a:t>Выиграл первое в истории советского конного спорта олимпийское золото (личное первенство) на Олимпийских играх 1960 года в Риме на вороном ахалтекинском жеребце Абсенте, а также завоевал две бронзовые медали (личное и командное первенство) на Олимпийских играх 1964 года в Токио.</a:t>
            </a:r>
          </a:p>
          <a:p>
            <a:endParaRPr lang="ru-RU" dirty="0"/>
          </a:p>
        </p:txBody>
      </p:sp>
      <p:pic>
        <p:nvPicPr>
          <p:cNvPr id="4" name="Рисунок 3"/>
          <p:cNvPicPr>
            <a:picLocks noChangeAspect="1"/>
          </p:cNvPicPr>
          <p:nvPr/>
        </p:nvPicPr>
        <p:blipFill>
          <a:blip r:embed="rId2"/>
          <a:stretch>
            <a:fillRect/>
          </a:stretch>
        </p:blipFill>
        <p:spPr>
          <a:xfrm>
            <a:off x="6993230" y="2418914"/>
            <a:ext cx="4450727" cy="3761178"/>
          </a:xfrm>
          <a:prstGeom prst="rect">
            <a:avLst/>
          </a:prstGeom>
        </p:spPr>
      </p:pic>
    </p:spTree>
    <p:extLst>
      <p:ext uri="{BB962C8B-B14F-4D97-AF65-F5344CB8AC3E}">
        <p14:creationId xmlns:p14="http://schemas.microsoft.com/office/powerpoint/2010/main" val="3838033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975" y="0"/>
            <a:ext cx="10972800" cy="1143000"/>
          </a:xfrm>
        </p:spPr>
        <p:txBody>
          <a:bodyPr/>
          <a:lstStyle/>
          <a:p>
            <a:pPr algn="l"/>
            <a:r>
              <a:rPr lang="ru-RU" dirty="0" smtClean="0"/>
              <a:t>Баклышкин Лев Павлович</a:t>
            </a:r>
            <a:endParaRPr lang="ru-RU" dirty="0"/>
          </a:p>
        </p:txBody>
      </p:sp>
      <p:pic>
        <p:nvPicPr>
          <p:cNvPr id="11266" name="Picture 2" descr="Баклышкин Лев Павлович, мастер спорта международного класса (1965 г.), заслуженный тренер РСФСР (1972 г.), судья всесоюзной категории (1980 г.), участник XVI и XVII Олимпийских игр, чемпион Европы в командном зачете (1962, 1965 гг.), серебряный призер в личном зачете (1965 г.), чемпион СССР (1960, 1961 гг.), неоднократный призер всесоюзных соревнований по троеборью. Родился в деревне Силино Московской области в 1933 г. в семье служащих. Конным спортом начал заниматься в 1945 г. в конноспортивной школе ДСО 'Спартак'. В 1953 г. был призван в армию и служил наездником в КВОКШ, затем - в составе конноспортивной команды ЦСКА. В 1965 г. экстерном окончил Высшее командно-общевойсковое училище им. Верховного Совета РСФСР. В 1985 г. вышел в запас в звании подполковника. С 1985 г. работает в ЦСКА в должности тренера-селекционера. В чемпионатах страны начал выступать в 1955 г., с 1956 по 1966 г. входил в сборную СССР по троеборью. С 1967 по 1976 г. был тренером сборной. Награжден медалями. На снимке: Л. П. Баклышкин в 1965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37408"/>
            <a:ext cx="2228851" cy="388620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97654" y="4007143"/>
            <a:ext cx="9807575" cy="2862322"/>
          </a:xfrm>
          <a:prstGeom prst="rect">
            <a:avLst/>
          </a:prstGeom>
        </p:spPr>
        <p:txBody>
          <a:bodyPr wrap="square">
            <a:spAutoFit/>
          </a:bodyPr>
          <a:lstStyle/>
          <a:p>
            <a:pPr algn="ctr"/>
            <a:r>
              <a:rPr lang="ru-RU" sz="2000" dirty="0" smtClean="0">
                <a:latin typeface="Arial" panose="020B0604020202020204" pitchFamily="34" charset="0"/>
                <a:cs typeface="Arial" panose="020B0604020202020204" pitchFamily="34" charset="0"/>
              </a:rPr>
              <a:t>Родился </a:t>
            </a:r>
            <a:r>
              <a:rPr lang="ru-RU" sz="2000" dirty="0">
                <a:latin typeface="Arial" panose="020B0604020202020204" pitchFamily="34" charset="0"/>
                <a:cs typeface="Arial" panose="020B0604020202020204" pitchFamily="34" charset="0"/>
              </a:rPr>
              <a:t>в деревне </a:t>
            </a:r>
            <a:r>
              <a:rPr lang="ru-RU" sz="2000" dirty="0" err="1">
                <a:latin typeface="Arial" panose="020B0604020202020204" pitchFamily="34" charset="0"/>
                <a:cs typeface="Arial" panose="020B0604020202020204" pitchFamily="34" charset="0"/>
              </a:rPr>
              <a:t>Силино</a:t>
            </a:r>
            <a:r>
              <a:rPr lang="ru-RU" sz="2000" dirty="0">
                <a:latin typeface="Arial" panose="020B0604020202020204" pitchFamily="34" charset="0"/>
                <a:cs typeface="Arial" panose="020B0604020202020204" pitchFamily="34" charset="0"/>
              </a:rPr>
              <a:t> Московской области в 1933 г. в семье служащих. Конным спортом начал заниматься в 1945 г. в конноспортивной школе ДСО 'Спартак'. В 1953 г. был призван в армию и служил наездником в КВОКШ, затем - в составе конноспортивной команды ЦСКА. В 1965 г. экстерном окончил Высшее командно-общевойсковое училище им. Верховного Совета РСФСР. В 1985 г. вышел в запас в звании подполковника. С 1985 г. работает в ЦСКА в должности тренера-селекционера. В чемпионатах страны начал выступать в 1955 г., с 1956 по 1966 г. входил в сборную СССР по троеборью. С 1967 по 1976 г. был тренером сборной</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pic>
        <p:nvPicPr>
          <p:cNvPr id="11268" name="Picture 4" descr="Лев Баклышкин на Рулоне, 1965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109"/>
            <a:ext cx="4876800" cy="39052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5575" y="810132"/>
            <a:ext cx="7145867" cy="2246769"/>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Мастер спорта международного класса (1965 г.), заслуженный тренер РСФСР (1972 г.), судья всесоюзной категории (1980 г.), участник XVI и XVII Олимпийских игр, чемпион Европы в командном зачете (1962, 1965 гг.), серебряный призер в личном зачете (1965 г.), чемпион СССР (1960, 1961 гг.), неоднократный призер всесоюзных соревнований по троеборью. </a:t>
            </a:r>
            <a:endParaRPr lang="ru-RU" sz="2000" dirty="0"/>
          </a:p>
        </p:txBody>
      </p:sp>
      <p:sp>
        <p:nvSpPr>
          <p:cNvPr id="7" name="Прямоугольник 6"/>
          <p:cNvSpPr/>
          <p:nvPr/>
        </p:nvSpPr>
        <p:spPr>
          <a:xfrm>
            <a:off x="3751468" y="3429000"/>
            <a:ext cx="3563732" cy="369332"/>
          </a:xfrm>
          <a:prstGeom prst="rect">
            <a:avLst/>
          </a:prstGeom>
        </p:spPr>
        <p:txBody>
          <a:bodyPr wrap="none">
            <a:spAutoFit/>
          </a:bodyPr>
          <a:lstStyle/>
          <a:p>
            <a:r>
              <a:rPr lang="ru-RU" i="1" dirty="0"/>
              <a:t>Лев Баклышкин на Рулоне, 1965 г.</a:t>
            </a:r>
            <a:endParaRPr lang="ru-RU" dirty="0"/>
          </a:p>
        </p:txBody>
      </p:sp>
    </p:spTree>
    <p:extLst>
      <p:ext uri="{BB962C8B-B14F-4D97-AF65-F5344CB8AC3E}">
        <p14:creationId xmlns:p14="http://schemas.microsoft.com/office/powerpoint/2010/main" val="704757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457200" y="270931"/>
            <a:ext cx="6316133" cy="641773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dirty="0" smtClean="0"/>
              <a:t>Московский армеец -  бронзовый призер 1 и II Спартакиад народов СССР по троеборью. </a:t>
            </a:r>
          </a:p>
          <a:p>
            <a:pPr marL="0" indent="0">
              <a:buFont typeface="Arial" panose="020B0604020202020204" pitchFamily="34" charset="0"/>
              <a:buNone/>
            </a:pPr>
            <a:r>
              <a:rPr lang="ru-RU" dirty="0" smtClean="0"/>
              <a:t>В 1956 году он выступал на </a:t>
            </a:r>
            <a:r>
              <a:rPr lang="ru-RU" dirty="0" err="1" smtClean="0"/>
              <a:t>восходовском</a:t>
            </a:r>
            <a:r>
              <a:rPr lang="ru-RU" dirty="0" smtClean="0"/>
              <a:t> Гимнасте (</a:t>
            </a:r>
            <a:r>
              <a:rPr lang="ru-RU" dirty="0" err="1" smtClean="0"/>
              <a:t>Испыт</a:t>
            </a:r>
            <a:r>
              <a:rPr lang="ru-RU" dirty="0" smtClean="0"/>
              <a:t>-Героика), 1948 г. р., а в 1959 году - на Базисе (</a:t>
            </a:r>
            <a:r>
              <a:rPr lang="ru-RU" dirty="0" err="1" smtClean="0"/>
              <a:t>Бальтазар</a:t>
            </a:r>
            <a:r>
              <a:rPr lang="ru-RU" dirty="0" smtClean="0"/>
              <a:t>-Саль </a:t>
            </a:r>
            <a:r>
              <a:rPr lang="ru-RU" dirty="0" err="1" smtClean="0"/>
              <a:t>Сали</a:t>
            </a:r>
            <a:r>
              <a:rPr lang="ru-RU" dirty="0" smtClean="0"/>
              <a:t>), 1951 г. р., </a:t>
            </a:r>
            <a:r>
              <a:rPr lang="ru-RU" dirty="0" err="1" smtClean="0"/>
              <a:t>Урванского</a:t>
            </a:r>
            <a:r>
              <a:rPr lang="ru-RU" dirty="0" smtClean="0"/>
              <a:t> конзавода. </a:t>
            </a:r>
          </a:p>
          <a:p>
            <a:pPr marL="0" indent="0">
              <a:buFont typeface="Arial" panose="020B0604020202020204" pitchFamily="34" charset="0"/>
              <a:buNone/>
            </a:pPr>
            <a:r>
              <a:rPr lang="ru-RU" dirty="0" smtClean="0"/>
              <a:t>На Гимнасте Л. Баклышкин занял почетное четвертое место в олимпийском Стокгольме в 1956 году, а на Базисе был седьмым на римской Олимпиаде 1960 года, выступал на международных стипль-чезах в </a:t>
            </a:r>
            <a:r>
              <a:rPr lang="ru-RU" dirty="0" err="1" smtClean="0"/>
              <a:t>Пардубице</a:t>
            </a:r>
            <a:r>
              <a:rPr lang="ru-RU" dirty="0" smtClean="0"/>
              <a:t>. </a:t>
            </a:r>
            <a:endParaRPr lang="ru-RU" dirty="0"/>
          </a:p>
        </p:txBody>
      </p:sp>
      <p:pic>
        <p:nvPicPr>
          <p:cNvPr id="12290" name="Picture 2" descr="Лев Баклышкин на Гимнасте, 1956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0"/>
            <a:ext cx="4867275" cy="39147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Родословная Гимна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3914776"/>
            <a:ext cx="4369859" cy="291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067" y="558798"/>
            <a:ext cx="10888133" cy="2370668"/>
          </a:xfrm>
        </p:spPr>
        <p:txBody>
          <a:bodyPr>
            <a:noAutofit/>
          </a:bodyPr>
          <a:lstStyle/>
          <a:p>
            <a: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Мы наследники славы конных бойцов, </a:t>
            </a:r>
            <a:b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br>
            <a: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Легендарных героев спорта.</a:t>
            </a:r>
            <a:b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br>
            <a: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 Их победы в музеях и в сердце храним.</a:t>
            </a:r>
            <a:b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br>
            <a: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 Чтобы  всадник и конь занимал пьедестал,</a:t>
            </a:r>
            <a:b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br>
            <a:r>
              <a:rPr lang="ru-RU" sz="3700" b="1" i="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 Мы свой труд и талант отдадим!</a:t>
            </a:r>
          </a:p>
        </p:txBody>
      </p:sp>
      <p:sp>
        <p:nvSpPr>
          <p:cNvPr id="3" name="Текст 2"/>
          <p:cNvSpPr>
            <a:spLocks noGrp="1"/>
          </p:cNvSpPr>
          <p:nvPr>
            <p:ph type="body" sz="quarter" idx="13"/>
          </p:nvPr>
        </p:nvSpPr>
        <p:spPr>
          <a:xfrm>
            <a:off x="3097212" y="6112934"/>
            <a:ext cx="8839203" cy="584200"/>
          </a:xfrm>
        </p:spPr>
        <p:txBody>
          <a:bodyPr/>
          <a:lstStyle/>
          <a:p>
            <a:r>
              <a:rPr lang="ru-RU" dirty="0" smtClean="0"/>
              <a:t>Беглова С.В.</a:t>
            </a:r>
            <a:endParaRPr lang="ru-RU" dirty="0"/>
          </a:p>
        </p:txBody>
      </p:sp>
      <p:sp>
        <p:nvSpPr>
          <p:cNvPr id="4" name="Текст 3"/>
          <p:cNvSpPr>
            <a:spLocks noGrp="1"/>
          </p:cNvSpPr>
          <p:nvPr>
            <p:ph type="body" idx="1"/>
          </p:nvPr>
        </p:nvSpPr>
        <p:spPr>
          <a:xfrm>
            <a:off x="660401" y="3979333"/>
            <a:ext cx="10905067" cy="2032000"/>
          </a:xfrm>
        </p:spPr>
        <p:txBody>
          <a:bodyPr>
            <a:noAutofit/>
          </a:bodyPr>
          <a:lstStyle/>
          <a:p>
            <a:pPr>
              <a:lnSpc>
                <a:spcPct val="120000"/>
              </a:lnSpc>
              <a:spcBef>
                <a:spcPts val="0"/>
              </a:spcBef>
              <a:spcAft>
                <a:spcPts val="0"/>
              </a:spcAft>
            </a:pPr>
            <a:r>
              <a:rPr lang="ru-RU" dirty="0" smtClean="0">
                <a:latin typeface="Arial" panose="020B0604020202020204" pitchFamily="34" charset="0"/>
                <a:cs typeface="Arial" panose="020B0604020202020204" pitchFamily="34" charset="0"/>
              </a:rPr>
              <a:t>Каждый год 1 сентября конноспортивная </a:t>
            </a:r>
            <a:r>
              <a:rPr lang="ru-RU" dirty="0">
                <a:latin typeface="Arial" panose="020B0604020202020204" pitchFamily="34" charset="0"/>
                <a:cs typeface="Arial" panose="020B0604020202020204" pitchFamily="34" charset="0"/>
              </a:rPr>
              <a:t>школа ФАУ МО РФ </a:t>
            </a:r>
            <a:r>
              <a:rPr lang="ru-RU" dirty="0" smtClean="0">
                <a:latin typeface="Arial" panose="020B0604020202020204" pitchFamily="34" charset="0"/>
                <a:cs typeface="Arial" panose="020B0604020202020204" pitchFamily="34" charset="0"/>
              </a:rPr>
              <a:t>ЦСКА открывает набор для девчонок и мальчишек на обучение по специализации конкур и выездка. Ежегодно  проводит соревнования для начинающих спортсменов и мастеров спорта.</a:t>
            </a:r>
          </a:p>
          <a:p>
            <a:pPr>
              <a:lnSpc>
                <a:spcPct val="120000"/>
              </a:lnSpc>
              <a:spcBef>
                <a:spcPts val="0"/>
              </a:spcBef>
              <a:spcAft>
                <a:spcPts val="0"/>
              </a:spcAft>
            </a:pPr>
            <a:r>
              <a:rPr lang="ru-RU" dirty="0" smtClean="0">
                <a:latin typeface="Arial" panose="020B0604020202020204" pitchFamily="34" charset="0"/>
                <a:cs typeface="Arial" panose="020B0604020202020204" pitchFamily="34" charset="0"/>
              </a:rPr>
              <a:t>Для тех, кто помнит и тех, кто желает узнать мы и создаём этот виртуальный музей.</a:t>
            </a:r>
          </a:p>
          <a:p>
            <a:pPr>
              <a:lnSpc>
                <a:spcPct val="120000"/>
              </a:lnSpc>
              <a:spcBef>
                <a:spcPts val="0"/>
              </a:spcBef>
              <a:spcAft>
                <a:spcPts val="0"/>
              </a:spcAft>
            </a:pPr>
            <a:r>
              <a:rPr lang="ru-RU" dirty="0" smtClean="0">
                <a:latin typeface="Arial" panose="020B0604020202020204" pitchFamily="34" charset="0"/>
                <a:cs typeface="Arial" panose="020B0604020202020204" pitchFamily="34" charset="0"/>
              </a:rPr>
              <a:t>Кто-то из нас будет пополнять его фонды новыми именами, а кто-то станет его частью.</a:t>
            </a:r>
          </a:p>
          <a:p>
            <a:pPr>
              <a:lnSpc>
                <a:spcPct val="120000"/>
              </a:lnSpc>
              <a:spcBef>
                <a:spcPts val="0"/>
              </a:spcBef>
              <a:spcAft>
                <a:spcPts val="0"/>
              </a:spcAft>
            </a:pPr>
            <a:r>
              <a:rPr lang="ru-RU" dirty="0" smtClean="0">
                <a:latin typeface="Arial" panose="020B0604020202020204" pitchFamily="34" charset="0"/>
                <a:cs typeface="Arial" panose="020B0604020202020204" pitchFamily="34" charset="0"/>
              </a:rPr>
              <a:t>ЖДЕМ ВАС В НАШ ВИРТУАЛЬНЫЙ МУЗЕЙ!</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20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24426" y="3516869"/>
            <a:ext cx="3479542" cy="369332"/>
          </a:xfrm>
          <a:prstGeom prst="rect">
            <a:avLst/>
          </a:prstGeom>
        </p:spPr>
        <p:txBody>
          <a:bodyPr wrap="none">
            <a:spAutoFit/>
          </a:bodyPr>
          <a:lstStyle/>
          <a:p>
            <a:r>
              <a:rPr lang="ru-RU" i="1" dirty="0" smtClean="0"/>
              <a:t>Герман </a:t>
            </a:r>
            <a:r>
              <a:rPr lang="ru-RU" i="1" dirty="0" err="1"/>
              <a:t>Газюмов</a:t>
            </a:r>
            <a:r>
              <a:rPr lang="ru-RU" i="1" dirty="0"/>
              <a:t> на Грани, 1962 г.</a:t>
            </a:r>
            <a:endParaRPr lang="ru-RU" dirty="0"/>
          </a:p>
        </p:txBody>
      </p:sp>
      <p:sp>
        <p:nvSpPr>
          <p:cNvPr id="3" name="Прямоугольник 2"/>
          <p:cNvSpPr/>
          <p:nvPr/>
        </p:nvSpPr>
        <p:spPr>
          <a:xfrm>
            <a:off x="237066" y="4204712"/>
            <a:ext cx="9668933" cy="2462213"/>
          </a:xfrm>
          <a:prstGeom prst="rect">
            <a:avLst/>
          </a:prstGeom>
        </p:spPr>
        <p:txBody>
          <a:bodyPr wrap="square">
            <a:spAutoFit/>
          </a:bodyPr>
          <a:lstStyle/>
          <a:p>
            <a:r>
              <a:rPr lang="ru-RU" sz="2200" dirty="0" smtClean="0">
                <a:latin typeface="Arial" panose="020B0604020202020204" pitchFamily="34" charset="0"/>
                <a:cs typeface="Arial" panose="020B0604020202020204" pitchFamily="34" charset="0"/>
              </a:rPr>
              <a:t>    Родился </a:t>
            </a:r>
            <a:r>
              <a:rPr lang="ru-RU" sz="2200" dirty="0">
                <a:latin typeface="Arial" panose="020B0604020202020204" pitchFamily="34" charset="0"/>
                <a:cs typeface="Arial" panose="020B0604020202020204" pitchFamily="34" charset="0"/>
              </a:rPr>
              <a:t>в 1936 г. в Москве в семье служащих. Конным спортом начал заниматься в 1948 г. в конноспортивной школе ДСО 'Пищевик', затем перешел в ДСО 'Буревестник'. С 1964 г. находился в составе конноспортивной команды ЦСКА. С 1955 г. выступал в чемпионатах страны, в сборную СССР по троеборью входил с 1961 по 1970 г. </a:t>
            </a:r>
            <a:endParaRPr lang="ru-RU" sz="2200" dirty="0" smtClean="0">
              <a:latin typeface="Arial" panose="020B0604020202020204" pitchFamily="34" charset="0"/>
              <a:cs typeface="Arial" panose="020B0604020202020204" pitchFamily="34" charset="0"/>
            </a:endParaRPr>
          </a:p>
          <a:p>
            <a:r>
              <a:rPr lang="ru-RU" sz="2200" dirty="0" smtClean="0">
                <a:latin typeface="Arial" panose="020B0604020202020204" pitchFamily="34" charset="0"/>
                <a:cs typeface="Arial" panose="020B0604020202020204" pitchFamily="34" charset="0"/>
              </a:rPr>
              <a:t>С </a:t>
            </a:r>
            <a:r>
              <a:rPr lang="ru-RU" sz="2200" dirty="0">
                <a:latin typeface="Arial" panose="020B0604020202020204" pitchFamily="34" charset="0"/>
                <a:cs typeface="Arial" panose="020B0604020202020204" pitchFamily="34" charset="0"/>
              </a:rPr>
              <a:t>1970 по 1976 г. работал тренером в разных конноспортивных школах. В 1976 г. ушел из конного спорта. </a:t>
            </a:r>
          </a:p>
        </p:txBody>
      </p:sp>
      <p:pic>
        <p:nvPicPr>
          <p:cNvPr id="13314" name="Picture 2" descr="Герман Газюмов на Грани, 1962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24425" cy="38862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Газюмов Герман Борисович, мастер спорта международного класса (1962 г.), участник XVIII и XIX Олимпийских игр, чемпион Европы в командном зачете и серебряный призер в личном зачете (1962 г.), неоднократный призер международных и всесоюзных соревнований по троеборью. Родился в 1936 г. в Москве в семье служащих. Конным спортом начал заниматься в 1948 г. в конноспортивной школе ДСО 'Пищевик', затем перешел в ДСО 'Буревестник'. С 1964 г. находился в составе конноспортивной команды ЦСКА. С 1955 г. выступал в чемпионатах страны, в сборную СССР по троеборью входил с 1961 по 1970 г. С 1970 по 1976 г. работал тренером в разных конноспортивных школах. В 1976 г. ушел из конного спорта. На снимке: Г. Б. Газюмов в 1965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998801"/>
            <a:ext cx="2286000" cy="387667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074208" y="5080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700" b="1"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Газюмов</a:t>
            </a:r>
            <a:r>
              <a:rPr lang="ru-RU" sz="3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Герман Борисович</a:t>
            </a:r>
          </a:p>
        </p:txBody>
      </p:sp>
      <p:sp>
        <p:nvSpPr>
          <p:cNvPr id="4" name="Прямоугольник 3"/>
          <p:cNvSpPr/>
          <p:nvPr/>
        </p:nvSpPr>
        <p:spPr>
          <a:xfrm>
            <a:off x="4924426" y="1040409"/>
            <a:ext cx="7122583" cy="2123658"/>
          </a:xfrm>
          <a:prstGeom prst="rect">
            <a:avLst/>
          </a:prstGeom>
        </p:spPr>
        <p:txBody>
          <a:bodyPr wrap="square">
            <a:spAutoFit/>
          </a:bodyPr>
          <a:lstStyle/>
          <a:p>
            <a:pPr algn="ctr"/>
            <a:r>
              <a:rPr lang="ru-RU" sz="2200" dirty="0">
                <a:latin typeface="Arial" panose="020B0604020202020204" pitchFamily="34" charset="0"/>
                <a:cs typeface="Arial" panose="020B0604020202020204" pitchFamily="34" charset="0"/>
              </a:rPr>
              <a:t>Мастер спорта международного класса (1962 г.), участник XVIII и XIX Олимпийских игр, чемпион Европы в командном зачете и серебряный призер в личном зачете (1962 г.), неоднократный призер международных и всесоюзных соревнований по троеборью. </a:t>
            </a:r>
          </a:p>
        </p:txBody>
      </p:sp>
    </p:spTree>
    <p:extLst>
      <p:ext uri="{BB962C8B-B14F-4D97-AF65-F5344CB8AC3E}">
        <p14:creationId xmlns:p14="http://schemas.microsoft.com/office/powerpoint/2010/main" val="222913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Александр Евдокимов на Эгере, 1973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14900"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914901" y="-81825"/>
            <a:ext cx="7277100" cy="1143000"/>
          </a:xfrm>
        </p:spPr>
        <p:txBody>
          <a:bodyPr>
            <a:normAutofit fontScale="90000"/>
          </a:bodyPr>
          <a:lstStyle/>
          <a:p>
            <a:r>
              <a:rPr lang="ru-RU" dirty="0" smtClean="0"/>
              <a:t>Евдокимов </a:t>
            </a:r>
            <a:br>
              <a:rPr lang="ru-RU" dirty="0" smtClean="0"/>
            </a:br>
            <a:r>
              <a:rPr lang="ru-RU" dirty="0" smtClean="0"/>
              <a:t>Александр Михайлович</a:t>
            </a:r>
            <a:endParaRPr lang="ru-RU" dirty="0"/>
          </a:p>
        </p:txBody>
      </p:sp>
      <p:sp>
        <p:nvSpPr>
          <p:cNvPr id="3" name="Прямоугольник 2"/>
          <p:cNvSpPr/>
          <p:nvPr/>
        </p:nvSpPr>
        <p:spPr>
          <a:xfrm>
            <a:off x="1" y="4023481"/>
            <a:ext cx="9915523" cy="2554545"/>
          </a:xfrm>
          <a:prstGeom prst="rect">
            <a:avLst/>
          </a:prstGeom>
        </p:spPr>
        <p:txBody>
          <a:bodyPr wrap="square">
            <a:spAutoFit/>
          </a:bodyPr>
          <a:lstStyle/>
          <a:p>
            <a:pPr algn="ctr"/>
            <a:r>
              <a:rPr lang="ru-RU" sz="2000" dirty="0" smtClean="0">
                <a:latin typeface="Arial" panose="020B0604020202020204" pitchFamily="34" charset="0"/>
                <a:cs typeface="Arial" panose="020B0604020202020204" pitchFamily="34" charset="0"/>
              </a:rPr>
              <a:t>Родился </a:t>
            </a:r>
            <a:r>
              <a:rPr lang="ru-RU" sz="2000" dirty="0">
                <a:latin typeface="Arial" panose="020B0604020202020204" pitchFamily="34" charset="0"/>
                <a:cs typeface="Arial" panose="020B0604020202020204" pitchFamily="34" charset="0"/>
              </a:rPr>
              <a:t>в 1947 г. в городе Мары Туркменской ССР в семье военнослужащего. Конным спортом начал заниматься в 1957 г. в конноспортивной школе при </a:t>
            </a:r>
            <a:r>
              <a:rPr lang="ru-RU" sz="2000" dirty="0" err="1">
                <a:latin typeface="Arial" panose="020B0604020202020204" pitchFamily="34" charset="0"/>
                <a:cs typeface="Arial" panose="020B0604020202020204" pitchFamily="34" charset="0"/>
              </a:rPr>
              <a:t>Хреновском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конзаводе</a:t>
            </a:r>
            <a:r>
              <a:rPr lang="ru-RU" sz="2000" dirty="0">
                <a:latin typeface="Arial" panose="020B0604020202020204" pitchFamily="34" charset="0"/>
                <a:cs typeface="Arial" panose="020B0604020202020204" pitchFamily="34" charset="0"/>
              </a:rPr>
              <a:t>. В 1972-1973 гг. служил в конноспортивном дивизионе ЦСКА. В 1972 г. окончил Московский институт физкультуры. В чемпионатах страны начал участвовать с 1963 г., в сборную СССР по троеборью входил с 1963 по 1975 г. С 1983 г. работает тренером по троеборью в конноспортивной школе ДСО 'Спартак'. Награжден медалью 'За трудовую доблесть' (1980 г.). </a:t>
            </a:r>
            <a:endParaRPr lang="ru-RU" sz="20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На </a:t>
            </a:r>
            <a:r>
              <a:rPr lang="ru-RU" sz="2000" dirty="0">
                <a:latin typeface="Arial" panose="020B0604020202020204" pitchFamily="34" charset="0"/>
                <a:cs typeface="Arial" panose="020B0604020202020204" pitchFamily="34" charset="0"/>
              </a:rPr>
              <a:t>снимке: А. М. Евдокимов на </a:t>
            </a:r>
            <a:r>
              <a:rPr lang="ru-RU" sz="2000" dirty="0" err="1">
                <a:latin typeface="Arial" panose="020B0604020202020204" pitchFamily="34" charset="0"/>
                <a:cs typeface="Arial" panose="020B0604020202020204" pitchFamily="34" charset="0"/>
              </a:rPr>
              <a:t>Эгере</a:t>
            </a:r>
            <a:r>
              <a:rPr lang="ru-RU" sz="2000" dirty="0">
                <a:latin typeface="Arial" panose="020B0604020202020204" pitchFamily="34" charset="0"/>
                <a:cs typeface="Arial" panose="020B0604020202020204" pitchFamily="34" charset="0"/>
              </a:rPr>
              <a:t>  в 1973 г.</a:t>
            </a:r>
          </a:p>
        </p:txBody>
      </p:sp>
      <p:pic>
        <p:nvPicPr>
          <p:cNvPr id="16386" name="Picture 2" descr="Евдокимов Александр Михайлович, мастер спорта международного класса (1965 г.), заслуженный тренер СССР (1980 г.), судья всесоюзной категории (1982 г.), участник XIX Олимпийских игр, чемпион Европы в личном зачете (1973 г.), неоднократный призер международных соревнований, чемпион СССР (1964, 1966, 1968, 1972 гг.) и неоднократный призер всесоюзных соревнований по троеборью. Родился в 1947 г. в городе Мары Туркменской ССР в семье военнослужащего. Конным спортом начал заниматься в 1957 г. в конноспортивной школе при Хреновском конзаводе. В 1972-1973 гг. служил в конноспортивном дивизионе ЦСКА. В 1972 г. окончил Московский институт физкультуры. В чемпионатах страны начал участвовать с 1963 г., в сборную СССР по троеборью входил с 1963 по 1975 г. С 1983 г. работает тренером по троеборью в конноспортивной школе ДСО 'Спартак'. Награжден медалью 'За трудовую доблесть' (1980 г.). На снимке: А. М. Евдокимов в 1973 г."/>
          <p:cNvPicPr>
            <a:picLocks noChangeAspect="1" noChangeArrowheads="1"/>
          </p:cNvPicPr>
          <p:nvPr/>
        </p:nvPicPr>
        <p:blipFill rotWithShape="1">
          <a:blip r:embed="rId3">
            <a:extLst>
              <a:ext uri="{28A0092B-C50C-407E-A947-70E740481C1C}">
                <a14:useLocalDpi xmlns:a14="http://schemas.microsoft.com/office/drawing/2010/main" val="0"/>
              </a:ext>
            </a:extLst>
          </a:blip>
          <a:srcRect t="6961" b="7425"/>
          <a:stretch/>
        </p:blipFill>
        <p:spPr bwMode="auto">
          <a:xfrm>
            <a:off x="9915524" y="3539069"/>
            <a:ext cx="2276475" cy="33189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57762" y="1103123"/>
            <a:ext cx="7308321" cy="2800767"/>
          </a:xfrm>
          <a:prstGeom prst="rect">
            <a:avLst/>
          </a:prstGeom>
        </p:spPr>
        <p:txBody>
          <a:bodyPr wrap="square">
            <a:spAutoFit/>
          </a:bodyPr>
          <a:lstStyle/>
          <a:p>
            <a:r>
              <a:rPr lang="ru-RU" sz="2200" dirty="0">
                <a:latin typeface="Arial" panose="020B0604020202020204" pitchFamily="34" charset="0"/>
                <a:cs typeface="Arial" panose="020B0604020202020204" pitchFamily="34" charset="0"/>
              </a:rPr>
              <a:t>Мастер спорта международного класса (1965 г.), заслуженный тренер СССР (1980 г.), судья всесоюзной категории (1982 г.), участник XIX Олимпийских игр, чемпион Европы в личном зачете (1973 г.), неоднократный призер международных соревнований, чемпион СССР (1964, 1966, 1968, 1972 гг.) и неоднократный призер всесоюзных соревнований по троеборью. </a:t>
            </a:r>
          </a:p>
        </p:txBody>
      </p:sp>
    </p:spTree>
    <p:extLst>
      <p:ext uri="{BB962C8B-B14F-4D97-AF65-F5344CB8AC3E}">
        <p14:creationId xmlns:p14="http://schemas.microsoft.com/office/powerpoint/2010/main" val="44073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9267" y="-304800"/>
            <a:ext cx="10312400" cy="1143000"/>
          </a:xfrm>
        </p:spPr>
        <p:txBody>
          <a:bodyPr/>
          <a:lstStyle/>
          <a:p>
            <a:pPr algn="l"/>
            <a:r>
              <a:rPr lang="ru-RU" dirty="0" smtClean="0"/>
              <a:t>Волков Валерий Яковлевич</a:t>
            </a:r>
            <a:endParaRPr lang="ru-RU" dirty="0"/>
          </a:p>
        </p:txBody>
      </p:sp>
      <p:sp>
        <p:nvSpPr>
          <p:cNvPr id="3" name="Прямоугольник 2"/>
          <p:cNvSpPr/>
          <p:nvPr/>
        </p:nvSpPr>
        <p:spPr>
          <a:xfrm>
            <a:off x="118534" y="1999817"/>
            <a:ext cx="6366935" cy="4832092"/>
          </a:xfrm>
          <a:prstGeom prst="rect">
            <a:avLst/>
          </a:prstGeom>
        </p:spPr>
        <p:txBody>
          <a:bodyPr wrap="square">
            <a:spAutoFit/>
          </a:bodyPr>
          <a:lstStyle/>
          <a:p>
            <a:r>
              <a:rPr lang="ru-RU" sz="2200" dirty="0" smtClean="0">
                <a:latin typeface="Arial" panose="020B0604020202020204" pitchFamily="34" charset="0"/>
                <a:cs typeface="Arial" panose="020B0604020202020204" pitchFamily="34" charset="0"/>
              </a:rPr>
              <a:t>Родился </a:t>
            </a:r>
            <a:r>
              <a:rPr lang="ru-RU" sz="2200" dirty="0">
                <a:latin typeface="Arial" panose="020B0604020202020204" pitchFamily="34" charset="0"/>
                <a:cs typeface="Arial" panose="020B0604020202020204" pitchFamily="34" charset="0"/>
              </a:rPr>
              <a:t>в 1947 г. в селе </a:t>
            </a:r>
            <a:r>
              <a:rPr lang="ru-RU" sz="2200" dirty="0" err="1">
                <a:latin typeface="Arial" panose="020B0604020202020204" pitchFamily="34" charset="0"/>
                <a:cs typeface="Arial" panose="020B0604020202020204" pitchFamily="34" charset="0"/>
              </a:rPr>
              <a:t>Судища</a:t>
            </a:r>
            <a:r>
              <a:rPr lang="ru-RU" sz="2200" dirty="0">
                <a:latin typeface="Arial" panose="020B0604020202020204" pitchFamily="34" charset="0"/>
                <a:cs typeface="Arial" panose="020B0604020202020204" pitchFamily="34" charset="0"/>
              </a:rPr>
              <a:t> Ярославской области в семье рабочего. Конным спортом начал заниматься в 1958 г. в конноспортивной школе ДСО 'Урожай' (Ярославль). В 1973-1975 гг. служил в конноспортивном дивизионе ЦСКА. </a:t>
            </a:r>
            <a:r>
              <a:rPr lang="ru-RU" sz="2200" dirty="0" smtClean="0">
                <a:latin typeface="Arial" panose="020B0604020202020204" pitchFamily="34" charset="0"/>
                <a:cs typeface="Arial" panose="020B0604020202020204" pitchFamily="34" charset="0"/>
              </a:rPr>
              <a:t>В </a:t>
            </a:r>
            <a:r>
              <a:rPr lang="ru-RU" sz="2200" dirty="0">
                <a:latin typeface="Arial" panose="020B0604020202020204" pitchFamily="34" charset="0"/>
                <a:cs typeface="Arial" panose="020B0604020202020204" pitchFamily="34" charset="0"/>
              </a:rPr>
              <a:t>чемпионатах страны начал участвовать с 1966 г., в сборную команду СССР по троеборью входил в 1967-1976 гг. и с 1979 по 1983 г. С 1983 г. работает ст. тренером в конноспортивной школе ДСО 'Спартак' (Ярославль). Награжден медалью 'За трудовое отличие' и знаком ЦК ВЛКСМ 'Спортивная доблесть' (1980 г.). На снимке: В. Я. Волков в 1980 г</a:t>
            </a:r>
            <a:r>
              <a:rPr lang="ru-RU" sz="2200" dirty="0" smtClean="0">
                <a:latin typeface="Arial" panose="020B0604020202020204" pitchFamily="34" charset="0"/>
                <a:cs typeface="Arial" panose="020B0604020202020204" pitchFamily="34" charset="0"/>
              </a:rPr>
              <a:t>. на </a:t>
            </a:r>
            <a:r>
              <a:rPr lang="ru-RU" sz="2200" dirty="0" err="1" smtClean="0">
                <a:latin typeface="Arial" panose="020B0604020202020204" pitchFamily="34" charset="0"/>
                <a:cs typeface="Arial" panose="020B0604020202020204" pitchFamily="34" charset="0"/>
              </a:rPr>
              <a:t>Цхети</a:t>
            </a:r>
            <a:endParaRPr lang="ru-RU" sz="2200" dirty="0">
              <a:latin typeface="Arial" panose="020B0604020202020204" pitchFamily="34" charset="0"/>
              <a:cs typeface="Arial" panose="020B0604020202020204" pitchFamily="34" charset="0"/>
            </a:endParaRPr>
          </a:p>
        </p:txBody>
      </p:sp>
      <p:pic>
        <p:nvPicPr>
          <p:cNvPr id="15362" name="Picture 2" descr="Волков Валерий Яковлевич, заслуженный мастер спорта СССР (1980 г.), судья республиканской категории (1987 г.), чемпион XXII Олимпийских игр в командном зачете, призер международных соревнований, чемпион СССР (1977, 1980 гг.) и неоднократный призер всесоюзных соревнований по троеборью. Родился в 1947 г. в селе Судища Ярославской области в семье рабочего. Конным спортом начал заниматься в 1958 г. в конноспортивной школе ДСО 'Урожай' (Ярославль). В 1973-1975 гг. служил в конноспортивном дивизионе ЦСКА. В 1978 г. окончил институт текстильной и легкой промышленности. В чемпионатах страны начал участвовать с 1966 г., в сборную команду СССР по троеборью входил в 1967-1976 гг. и с 1979 по 1983 г. С 1983 г. работает ст. тренером в конноспортивной школе ДСО 'Спартак' (Ярославль). Награжден медалью 'За трудовое отличие' и знаком ЦК ВЛКСМ 'Спортивная доблесть' (1980 г.). На снимке: В. Я. Волков в 1980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901" y="0"/>
            <a:ext cx="2324100" cy="38766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Валерий Волков на Цхети, 1980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1" y="2286492"/>
            <a:ext cx="5842000" cy="45715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8534" y="510135"/>
            <a:ext cx="9749367" cy="1446550"/>
          </a:xfrm>
          <a:prstGeom prst="rect">
            <a:avLst/>
          </a:prstGeom>
        </p:spPr>
        <p:txBody>
          <a:bodyPr wrap="square">
            <a:spAutoFit/>
          </a:bodyPr>
          <a:lstStyle/>
          <a:p>
            <a:pPr algn="ctr"/>
            <a:r>
              <a:rPr lang="ru-RU" sz="2200" dirty="0">
                <a:latin typeface="Arial" panose="020B0604020202020204" pitchFamily="34" charset="0"/>
                <a:cs typeface="Arial" panose="020B0604020202020204" pitchFamily="34" charset="0"/>
              </a:rPr>
              <a:t>Заслуженный мастер спорта СССР (1980 г.), судья республиканской категории (1987 г.), чемпион XXII Олимпийских игр в командном зачете, призер международных соревнований, чемпион СССР (1977, 1980 гг.) и неоднократный призер всесоюзных соревнований по троеборью. </a:t>
            </a:r>
          </a:p>
        </p:txBody>
      </p:sp>
    </p:spTree>
    <p:extLst>
      <p:ext uri="{BB962C8B-B14F-4D97-AF65-F5344CB8AC3E}">
        <p14:creationId xmlns:p14="http://schemas.microsoft.com/office/powerpoint/2010/main" val="67452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35467"/>
            <a:ext cx="10972800" cy="859895"/>
          </a:xfrm>
        </p:spPr>
        <p:txBody>
          <a:bodyPr/>
          <a:lstStyle/>
          <a:p>
            <a:pPr algn="r"/>
            <a:r>
              <a:rPr lang="ru-RU" dirty="0" smtClean="0"/>
              <a:t>Рогожин Сергей Николаевич</a:t>
            </a:r>
            <a:endParaRPr lang="ru-RU" dirty="0"/>
          </a:p>
        </p:txBody>
      </p:sp>
      <p:sp>
        <p:nvSpPr>
          <p:cNvPr id="3" name="Прямоугольник 2"/>
          <p:cNvSpPr/>
          <p:nvPr/>
        </p:nvSpPr>
        <p:spPr>
          <a:xfrm>
            <a:off x="5164668" y="661875"/>
            <a:ext cx="6908800" cy="6186309"/>
          </a:xfrm>
          <a:prstGeom prst="rect">
            <a:avLst/>
          </a:prstGeom>
        </p:spPr>
        <p:txBody>
          <a:bodyPr wrap="square">
            <a:spAutoFit/>
          </a:bodyPr>
          <a:lstStyle/>
          <a:p>
            <a:pPr algn="just"/>
            <a:r>
              <a:rPr lang="ru-RU" sz="2200" dirty="0" smtClean="0">
                <a:latin typeface="Arial" panose="020B0604020202020204" pitchFamily="34" charset="0"/>
                <a:cs typeface="Arial" panose="020B0604020202020204" pitchFamily="34" charset="0"/>
              </a:rPr>
              <a:t>Заслуженный </a:t>
            </a:r>
            <a:r>
              <a:rPr lang="ru-RU" sz="2200" dirty="0">
                <a:latin typeface="Arial" panose="020B0604020202020204" pitchFamily="34" charset="0"/>
                <a:cs typeface="Arial" panose="020B0604020202020204" pitchFamily="34" charset="0"/>
              </a:rPr>
              <a:t>мастер спорта СССР (1980 г.), чемпион XXII Олимпийских игр в командном зачете, участник международных соревнований, неоднократный призер всесоюзных соревнований по троеборью. </a:t>
            </a:r>
            <a:endParaRPr lang="ru-RU" sz="22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Родился </a:t>
            </a:r>
            <a:r>
              <a:rPr lang="ru-RU" sz="2200" dirty="0">
                <a:latin typeface="Arial" panose="020B0604020202020204" pitchFamily="34" charset="0"/>
                <a:cs typeface="Arial" panose="020B0604020202020204" pitchFamily="34" charset="0"/>
              </a:rPr>
              <a:t>в 1956 г. в Нальчике в семье рабочих. Конным спортом начал заниматься в 1967 г. в конноспортивной школе ДСО 'Урожай' (Нальчик</a:t>
            </a:r>
            <a:r>
              <a:rPr lang="ru-RU" sz="2200" dirty="0" smtClean="0">
                <a:latin typeface="Arial" panose="020B0604020202020204" pitchFamily="34" charset="0"/>
                <a:cs typeface="Arial" panose="020B0604020202020204" pitchFamily="34" charset="0"/>
              </a:rPr>
              <a:t>).</a:t>
            </a:r>
          </a:p>
          <a:p>
            <a:pPr algn="just"/>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В 1974-1976 гг. служил в конноспортивном дивизионе ЦСКА. </a:t>
            </a:r>
            <a:r>
              <a:rPr lang="ru-RU" sz="2200" dirty="0" smtClean="0">
                <a:latin typeface="Arial" panose="020B0604020202020204" pitchFamily="34" charset="0"/>
                <a:cs typeface="Arial" panose="020B0604020202020204" pitchFamily="34" charset="0"/>
              </a:rPr>
              <a:t>В </a:t>
            </a:r>
            <a:r>
              <a:rPr lang="ru-RU" sz="2200" dirty="0">
                <a:latin typeface="Arial" panose="020B0604020202020204" pitchFamily="34" charset="0"/>
                <a:cs typeface="Arial" panose="020B0604020202020204" pitchFamily="34" charset="0"/>
              </a:rPr>
              <a:t>чемпионатах страны начал участвовать с 1975 г., в сборную команду СССР по троеборью входил с 1975 г. С 1976 г. работал инструктором по конному спорту Спорткомитета Кабардино-Балкарской АССР. </a:t>
            </a:r>
            <a:endParaRPr lang="ru-RU" sz="22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В </a:t>
            </a:r>
            <a:r>
              <a:rPr lang="ru-RU" sz="2200" dirty="0">
                <a:latin typeface="Arial" panose="020B0604020202020204" pitchFamily="34" charset="0"/>
                <a:cs typeface="Arial" panose="020B0604020202020204" pitchFamily="34" charset="0"/>
              </a:rPr>
              <a:t>1983 г., участвуя в Спартакиаде народов России, погиб во время полевых испытаний. </a:t>
            </a:r>
            <a:endParaRPr lang="ru-RU" sz="2200" dirty="0" smtClean="0">
              <a:latin typeface="Arial" panose="020B0604020202020204" pitchFamily="34" charset="0"/>
              <a:cs typeface="Arial" panose="020B0604020202020204" pitchFamily="34" charset="0"/>
            </a:endParaRPr>
          </a:p>
          <a:p>
            <a:pPr algn="just"/>
            <a:r>
              <a:rPr lang="ru-RU" sz="2200" dirty="0" smtClean="0">
                <a:latin typeface="Arial" panose="020B0604020202020204" pitchFamily="34" charset="0"/>
                <a:cs typeface="Arial" panose="020B0604020202020204" pitchFamily="34" charset="0"/>
              </a:rPr>
              <a:t>На снимке вверху: </a:t>
            </a:r>
            <a:r>
              <a:rPr lang="ru-RU" sz="2200" dirty="0">
                <a:latin typeface="Arial" panose="020B0604020202020204" pitchFamily="34" charset="0"/>
                <a:cs typeface="Arial" panose="020B0604020202020204" pitchFamily="34" charset="0"/>
              </a:rPr>
              <a:t>С. Н. Рогожин (слева) с тренером М. З. </a:t>
            </a:r>
            <a:r>
              <a:rPr lang="ru-RU" sz="2200" dirty="0" err="1">
                <a:latin typeface="Arial" panose="020B0604020202020204" pitchFamily="34" charset="0"/>
                <a:cs typeface="Arial" panose="020B0604020202020204" pitchFamily="34" charset="0"/>
              </a:rPr>
              <a:t>Кунижевым</a:t>
            </a:r>
            <a:endParaRPr lang="ru-RU" sz="2200" dirty="0">
              <a:latin typeface="Arial" panose="020B0604020202020204" pitchFamily="34" charset="0"/>
              <a:cs typeface="Arial" panose="020B0604020202020204" pitchFamily="34" charset="0"/>
            </a:endParaRPr>
          </a:p>
        </p:txBody>
      </p:sp>
      <p:pic>
        <p:nvPicPr>
          <p:cNvPr id="14338" name="Picture 2" descr="Рогожин Сергей Николаевич, заслуженный мастер спорта СССР (1980 г.), чемпион XXII Олимпийских игр в командном зачете, участник международных соревнований, неоднократный призер всесоюзных соревнований по троеборью. Родился в 1956 г. в Нальчике в семье рабочих. Конным спортом начал заниматься в 1967 г. в конноспортивной школе ДСО 'Урожай' (Нальчик). В 1974-1976 гг. служил в конноспортивном дивизионе ЦСКА. В чемпионатах страны начал участвовать с 1975 г., в сборную команду СССР по троеборью входил с 1975 г. С 1976 г. работал инструктором по конному спорту Спорткомитета Кабардино-Балкарской АССР. В 1983 г., участвуя в Спартакиаде народов России, погиб во время полевых испытаний. На снимке: С. Н. Рогожин (слева) с тренером М. З. Кунижевы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863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Сергей Рогожин на Геллеспонте, 1980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2875"/>
            <a:ext cx="4886325" cy="40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61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2" y="457200"/>
            <a:ext cx="6684073" cy="1303867"/>
          </a:xfrm>
        </p:spPr>
        <p:txBody>
          <a:bodyPr>
            <a:normAutofit fontScale="90000"/>
          </a:bodyPr>
          <a:lstStyle/>
          <a:p>
            <a:pPr algn="ctr"/>
            <a:r>
              <a:rPr lang="ru-RU" dirty="0" smtClean="0"/>
              <a:t>Алеутдинов Андрей Андреевич</a:t>
            </a:r>
            <a:endParaRPr lang="ru-RU" dirty="0"/>
          </a:p>
        </p:txBody>
      </p:sp>
      <p:sp>
        <p:nvSpPr>
          <p:cNvPr id="3" name="Объект 2"/>
          <p:cNvSpPr>
            <a:spLocks noGrp="1"/>
          </p:cNvSpPr>
          <p:nvPr>
            <p:ph idx="1"/>
          </p:nvPr>
        </p:nvSpPr>
        <p:spPr>
          <a:xfrm>
            <a:off x="440267" y="1845733"/>
            <a:ext cx="6587066" cy="4374763"/>
          </a:xfrm>
        </p:spPr>
        <p:txBody>
          <a:bodyPr>
            <a:normAutofit fontScale="92500"/>
          </a:bodyPr>
          <a:lstStyle/>
          <a:p>
            <a:pPr marL="0" indent="0">
              <a:buNone/>
            </a:pPr>
            <a:r>
              <a:rPr lang="ru-RU" dirty="0" smtClean="0"/>
              <a:t>мастер конного спорта, многократный чемпион СССР и международных соревнований. 15 лет являясь тренером сборной команды страны по современному пятиборью, Андрей Андреевич подготовил многих чемпионов Олимпийских игр, мира и Европы. В 1978 его признали лучшим тренером года. </a:t>
            </a:r>
            <a:r>
              <a:rPr lang="ru-RU" dirty="0"/>
              <a:t>Выйдя на пенсию, он посвятил себя подготовке будущих конников в детской спортивной школе ЦСКА</a:t>
            </a:r>
            <a:r>
              <a:rPr lang="ru-RU" dirty="0" smtClean="0"/>
              <a:t>.</a:t>
            </a:r>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0675" y="660401"/>
            <a:ext cx="4203700" cy="5604933"/>
          </a:xfrm>
          <a:prstGeom prst="rect">
            <a:avLst/>
          </a:prstGeom>
        </p:spPr>
      </p:pic>
    </p:spTree>
    <p:extLst>
      <p:ext uri="{BB962C8B-B14F-4D97-AF65-F5344CB8AC3E}">
        <p14:creationId xmlns:p14="http://schemas.microsoft.com/office/powerpoint/2010/main" val="297136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2933" y="762002"/>
            <a:ext cx="10363200" cy="5543163"/>
          </a:xfrm>
        </p:spPr>
        <p:txBody>
          <a:bodyPr>
            <a:normAutofit fontScale="92500" lnSpcReduction="10000"/>
          </a:bodyPr>
          <a:lstStyle/>
          <a:p>
            <a:pPr marL="0" indent="0">
              <a:buNone/>
            </a:pPr>
            <a:r>
              <a:rPr lang="ru-RU" dirty="0" smtClean="0"/>
              <a:t>Андрей Андреевич во время Великой Отечественной войны работал столяром на фабрике "Красный октябрь". </a:t>
            </a:r>
          </a:p>
          <a:p>
            <a:pPr marL="0" indent="0">
              <a:buNone/>
            </a:pPr>
            <a:r>
              <a:rPr lang="ru-RU" dirty="0" smtClean="0"/>
              <a:t>В 1944 вступил в спортивную конную организацию "Пищевик". Поэтому, когда пришёл срок призыва в армию, вначале попал в конноспортивную команду ВВС МВО, а уж затем в знаменитый клуб ЦСКА. </a:t>
            </a:r>
          </a:p>
          <a:p>
            <a:pPr marL="0" indent="0">
              <a:buNone/>
            </a:pPr>
            <a:r>
              <a:rPr lang="ru-RU" dirty="0"/>
              <a:t>В 1963 году  стал </a:t>
            </a:r>
            <a:r>
              <a:rPr lang="ru-RU" dirty="0" smtClean="0"/>
              <a:t>победителем троеборья (Спартакиада народов СССР) на </a:t>
            </a:r>
            <a:r>
              <a:rPr lang="ru-RU" dirty="0"/>
              <a:t>чистокровном Рубине (Богатырь </a:t>
            </a:r>
            <a:r>
              <a:rPr lang="ru-RU" dirty="0" smtClean="0"/>
              <a:t>- </a:t>
            </a:r>
            <a:r>
              <a:rPr lang="ru-RU" dirty="0"/>
              <a:t>Рубрика), 1956 г. р., Стрелецкого конзавода. </a:t>
            </a:r>
            <a:endParaRPr lang="ru-RU" dirty="0" smtClean="0"/>
          </a:p>
          <a:p>
            <a:pPr marL="0" indent="0">
              <a:buNone/>
            </a:pPr>
            <a:r>
              <a:rPr lang="ru-RU" dirty="0" smtClean="0"/>
              <a:t>32 года проработал А.А. Алеутдинов в клубе ЦСКА. Его вклад в развитие конного спорта огромен. Помимо тренерской деятельности, он написал ещё и учебники по теории конного спорта. </a:t>
            </a:r>
          </a:p>
          <a:p>
            <a:pPr marL="0" indent="0">
              <a:buNone/>
            </a:pPr>
            <a:r>
              <a:rPr lang="ru-RU" dirty="0" smtClean="0"/>
              <a:t>В 1998 г. А.А. Алеутдинов был награждён медалью ордена " за заслуги перед Отечеством II степени". </a:t>
            </a:r>
          </a:p>
          <a:p>
            <a:endParaRPr lang="ru-RU" dirty="0"/>
          </a:p>
        </p:txBody>
      </p:sp>
    </p:spTree>
    <p:extLst>
      <p:ext uri="{BB962C8B-B14F-4D97-AF65-F5344CB8AC3E}">
        <p14:creationId xmlns:p14="http://schemas.microsoft.com/office/powerpoint/2010/main" val="969958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0069"/>
            <a:ext cx="10972800" cy="1143000"/>
          </a:xfrm>
        </p:spPr>
        <p:txBody>
          <a:bodyPr/>
          <a:lstStyle/>
          <a:p>
            <a:pPr algn="l"/>
            <a:r>
              <a:rPr lang="ru-RU" dirty="0" smtClean="0"/>
              <a:t>           Валентин </a:t>
            </a:r>
            <a:r>
              <a:rPr lang="ru-RU" dirty="0"/>
              <a:t>Васильевич Мишин </a:t>
            </a:r>
          </a:p>
        </p:txBody>
      </p:sp>
      <p:sp>
        <p:nvSpPr>
          <p:cNvPr id="3" name="Объект 2"/>
          <p:cNvSpPr>
            <a:spLocks noGrp="1"/>
          </p:cNvSpPr>
          <p:nvPr>
            <p:ph idx="1"/>
          </p:nvPr>
        </p:nvSpPr>
        <p:spPr>
          <a:xfrm>
            <a:off x="1" y="1447801"/>
            <a:ext cx="6604000" cy="5122332"/>
          </a:xfrm>
        </p:spPr>
        <p:txBody>
          <a:bodyPr>
            <a:normAutofit fontScale="77500" lnSpcReduction="20000"/>
          </a:bodyPr>
          <a:lstStyle/>
          <a:p>
            <a:pPr marL="0" indent="0" algn="ctr">
              <a:buNone/>
            </a:pPr>
            <a:r>
              <a:rPr lang="ru-RU" dirty="0">
                <a:latin typeface="Arial" panose="020B0604020202020204" pitchFamily="34" charset="0"/>
                <a:cs typeface="Arial" panose="020B0604020202020204" pitchFamily="34" charset="0"/>
              </a:rPr>
              <a:t>Конным спортом начал заниматься в 1930-х гг. в кавалерийской школе имени С. М. Буденного при ОСОАВИАХИМе. В начале Великой Отечественной войны окончил военное авиационно-техническое училище, воевал в авиационных частях. Вместе с курсантами Военной академии он был на Параде Победы 24 июня 1945 года. Впоследствии окончил Военную академию, прослужил в кадровых подразделениях Военно-космических сил Вооруженных Сил более тридцати лет; получил воинское звание полковника.</a:t>
            </a:r>
          </a:p>
          <a:p>
            <a:pPr marL="0" indent="0" algn="ctr">
              <a:buNone/>
            </a:pPr>
            <a:r>
              <a:rPr lang="ru-RU" dirty="0" smtClean="0">
                <a:latin typeface="Arial" panose="020B0604020202020204" pitchFamily="34" charset="0"/>
                <a:cs typeface="Arial" panose="020B0604020202020204" pitchFamily="34" charset="0"/>
              </a:rPr>
              <a:t>Одновременно </a:t>
            </a:r>
            <a:r>
              <a:rPr lang="ru-RU" dirty="0">
                <a:latin typeface="Arial" panose="020B0604020202020204" pitchFamily="34" charset="0"/>
                <a:cs typeface="Arial" panose="020B0604020202020204" pitchFamily="34" charset="0"/>
              </a:rPr>
              <a:t>продолжал заниматься конным спортом. Становился чемпионом СССР по троеборью, многократным победителем и призером всероссийских соревнований. Ему было присвоено звание Заслуженного мастера спорта СССР.</a:t>
            </a:r>
          </a:p>
          <a:p>
            <a:endParaRPr lang="ru-RU" dirty="0">
              <a:latin typeface="Arial" panose="020B0604020202020204" pitchFamily="34" charset="0"/>
              <a:cs typeface="Arial" panose="020B0604020202020204" pitchFamily="34" charset="0"/>
            </a:endParaRPr>
          </a:p>
        </p:txBody>
      </p:sp>
      <p:pic>
        <p:nvPicPr>
          <p:cNvPr id="10242" name="Picture 2" descr="Один из сильнейших советских троеборцев В. Мишин преодолевает препятствие на Осеане, 1949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157" y="1253069"/>
            <a:ext cx="5761844" cy="44989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20933" y="6052236"/>
            <a:ext cx="5571067" cy="646331"/>
          </a:xfrm>
          <a:prstGeom prst="rect">
            <a:avLst/>
          </a:prstGeom>
        </p:spPr>
        <p:txBody>
          <a:bodyPr wrap="square">
            <a:spAutoFit/>
          </a:bodyPr>
          <a:lstStyle/>
          <a:p>
            <a:r>
              <a:rPr lang="ru-RU" i="1" dirty="0"/>
              <a:t>Один из сильнейших советских троеборцев В. Мишин преодолевает препятствие на </a:t>
            </a:r>
            <a:r>
              <a:rPr lang="ru-RU" i="1" dirty="0" err="1"/>
              <a:t>Осеане</a:t>
            </a:r>
            <a:r>
              <a:rPr lang="ru-RU" i="1" dirty="0"/>
              <a:t>, 1949 г.</a:t>
            </a:r>
            <a:endParaRPr lang="ru-RU" dirty="0"/>
          </a:p>
        </p:txBody>
      </p:sp>
    </p:spTree>
    <p:extLst>
      <p:ext uri="{BB962C8B-B14F-4D97-AF65-F5344CB8AC3E}">
        <p14:creationId xmlns:p14="http://schemas.microsoft.com/office/powerpoint/2010/main" val="3406837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54002"/>
            <a:ext cx="6299200" cy="6333067"/>
          </a:xfrm>
        </p:spPr>
        <p:txBody>
          <a:bodyPr>
            <a:normAutofit fontScale="92500" lnSpcReduction="20000"/>
          </a:bodyPr>
          <a:lstStyle/>
          <a:p>
            <a:pPr marL="0" indent="0">
              <a:buNone/>
            </a:pPr>
            <a:r>
              <a:rPr lang="ru-RU" dirty="0"/>
              <a:t>По окончании спортивной карьеры перешел на тренерскую работу, долгое время успешно руководил сборной командой Москвы. В </a:t>
            </a:r>
            <a:r>
              <a:rPr lang="ru-RU" dirty="0" smtClean="0"/>
              <a:t>1978-1984 </a:t>
            </a:r>
            <a:r>
              <a:rPr lang="ru-RU" dirty="0"/>
              <a:t>гг. </a:t>
            </a:r>
            <a:r>
              <a:rPr lang="ru-RU" dirty="0" smtClean="0"/>
              <a:t>- тренер </a:t>
            </a:r>
            <a:r>
              <a:rPr lang="ru-RU" dirty="0"/>
              <a:t>сборной СССР по конному спорту и в течение десяти лет </a:t>
            </a:r>
            <a:r>
              <a:rPr lang="ru-RU" dirty="0" smtClean="0"/>
              <a:t>- </a:t>
            </a:r>
            <a:r>
              <a:rPr lang="ru-RU" dirty="0"/>
              <a:t>государственный тренер сборной команды СССР. </a:t>
            </a:r>
            <a:endParaRPr lang="ru-RU" dirty="0" smtClean="0"/>
          </a:p>
          <a:p>
            <a:pPr marL="0" indent="0">
              <a:buNone/>
            </a:pPr>
            <a:r>
              <a:rPr lang="ru-RU" dirty="0" smtClean="0"/>
              <a:t>Подготовил </a:t>
            </a:r>
            <a:r>
              <a:rPr lang="ru-RU" dirty="0"/>
              <a:t>11 чемпионов Олимпийских игр, среди них: Юрий Ковшов, Александр Блинов, Валерий Волков и другие известные спортсмены. Под его руководством сборная Советского Союза по конному спорту стала победителем XXII Олимпийских Игр в Москве</a:t>
            </a:r>
            <a:r>
              <a:rPr lang="ru-RU" dirty="0" smtClean="0"/>
              <a:t>.</a:t>
            </a:r>
            <a:endParaRPr lang="ru-RU" dirty="0"/>
          </a:p>
          <a:p>
            <a:pPr marL="0" indent="0">
              <a:buNone/>
            </a:pPr>
            <a:r>
              <a:rPr lang="ru-RU" dirty="0"/>
              <a:t>Принимал деятельное участие в становлении и развитии Федерации конного спорта России, возглавлял Совет ветеранов конного спорта.</a:t>
            </a:r>
          </a:p>
          <a:p>
            <a:endParaRPr lang="ru-RU" dirty="0"/>
          </a:p>
          <a:p>
            <a:endParaRPr lang="ru-RU" dirty="0"/>
          </a:p>
        </p:txBody>
      </p:sp>
      <p:pic>
        <p:nvPicPr>
          <p:cNvPr id="4" name="Объект 3"/>
          <p:cNvPicPr>
            <a:picLocks noChangeAspect="1"/>
          </p:cNvPicPr>
          <p:nvPr/>
        </p:nvPicPr>
        <p:blipFill>
          <a:blip r:embed="rId2"/>
          <a:stretch>
            <a:fillRect/>
          </a:stretch>
        </p:blipFill>
        <p:spPr>
          <a:xfrm>
            <a:off x="6769748" y="1236610"/>
            <a:ext cx="5221197" cy="3792590"/>
          </a:xfrm>
          <a:prstGeom prst="rect">
            <a:avLst/>
          </a:prstGeom>
        </p:spPr>
      </p:pic>
    </p:spTree>
    <p:extLst>
      <p:ext uri="{BB962C8B-B14F-4D97-AF65-F5344CB8AC3E}">
        <p14:creationId xmlns:p14="http://schemas.microsoft.com/office/powerpoint/2010/main" val="901016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5467" y="643467"/>
            <a:ext cx="3220511" cy="6214533"/>
          </a:xfrm>
        </p:spPr>
        <p:txBody>
          <a:bodyPr>
            <a:normAutofit/>
          </a:bodyPr>
          <a:lstStyle/>
          <a:p>
            <a:pPr marL="0" indent="0" algn="ctr">
              <a:buNone/>
            </a:pPr>
            <a:r>
              <a:rPr lang="ru-RU" sz="2800" b="1" dirty="0" err="1"/>
              <a:t>Аахен</a:t>
            </a:r>
            <a:r>
              <a:rPr lang="ru-RU" sz="2800" b="1" dirty="0"/>
              <a:t>, 1970 г. Чемпионат мира по выездке</a:t>
            </a:r>
            <a:r>
              <a:rPr lang="ru-RU" sz="2800" dirty="0"/>
              <a:t>. Звучит Гимн Советского Союза в честь команды-победительницы. </a:t>
            </a:r>
            <a:r>
              <a:rPr lang="ru-RU" sz="2800" dirty="0" smtClean="0"/>
              <a:t>Слева </a:t>
            </a:r>
            <a:r>
              <a:rPr lang="ru-RU" sz="2800" dirty="0"/>
              <a:t>направо: </a:t>
            </a:r>
            <a:endParaRPr lang="ru-RU" sz="2800" dirty="0" smtClean="0"/>
          </a:p>
          <a:p>
            <a:pPr marL="0" indent="0" algn="ctr">
              <a:buNone/>
            </a:pPr>
            <a:r>
              <a:rPr lang="ru-RU" sz="2800" dirty="0" smtClean="0"/>
              <a:t>Г</a:t>
            </a:r>
            <a:r>
              <a:rPr lang="ru-RU" sz="2800" dirty="0"/>
              <a:t>. Т. Анастасьев, И. Кизимов на Ихоре, Е. </a:t>
            </a:r>
            <a:r>
              <a:rPr lang="ru-RU" sz="2800" dirty="0" smtClean="0"/>
              <a:t>Петушкова </a:t>
            </a:r>
            <a:r>
              <a:rPr lang="ru-RU" sz="2800" dirty="0"/>
              <a:t>на Пепле, И. Калита на Тарифе</a:t>
            </a:r>
          </a:p>
        </p:txBody>
      </p:sp>
      <p:pic>
        <p:nvPicPr>
          <p:cNvPr id="18434" name="Picture 2" descr="Аахен, 1970 г. Чемпионат мира по выездке. Звучит Гимн Советского Союза в честь команды-победительницы. Слева направо: Г. Т. Анастасьев, И. Кизимов на Ихоре, Е. Летушкова на Пепле, И. Калита на Тариф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218" y="0"/>
            <a:ext cx="86757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18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4"/>
            <a:ext cx="6629399" cy="1303867"/>
          </a:xfrm>
        </p:spPr>
        <p:txBody>
          <a:bodyPr>
            <a:normAutofit fontScale="90000"/>
          </a:bodyPr>
          <a:lstStyle/>
          <a:p>
            <a:r>
              <a:rPr lang="ru-RU" dirty="0" smtClean="0"/>
              <a:t>Иван Александрович Калита </a:t>
            </a:r>
            <a:br>
              <a:rPr lang="ru-RU" dirty="0" smtClean="0"/>
            </a:br>
            <a:r>
              <a:rPr lang="ru-RU" sz="3100" dirty="0"/>
              <a:t>(14.01.1927 - 29.03.1996)</a:t>
            </a:r>
          </a:p>
        </p:txBody>
      </p:sp>
      <p:sp>
        <p:nvSpPr>
          <p:cNvPr id="3" name="Объект 2"/>
          <p:cNvSpPr>
            <a:spLocks noGrp="1"/>
          </p:cNvSpPr>
          <p:nvPr>
            <p:ph idx="1"/>
          </p:nvPr>
        </p:nvSpPr>
        <p:spPr>
          <a:xfrm>
            <a:off x="728133" y="2556932"/>
            <a:ext cx="6485467" cy="3318936"/>
          </a:xfrm>
        </p:spPr>
        <p:txBody>
          <a:bodyPr>
            <a:normAutofit fontScale="77500" lnSpcReduction="20000"/>
          </a:bodyPr>
          <a:lstStyle/>
          <a:p>
            <a:pPr>
              <a:lnSpc>
                <a:spcPct val="120000"/>
              </a:lnSpc>
              <a:spcBef>
                <a:spcPts val="0"/>
              </a:spcBef>
              <a:spcAft>
                <a:spcPts val="0"/>
              </a:spcAft>
            </a:pPr>
            <a:r>
              <a:rPr lang="ru-RU" dirty="0"/>
              <a:t>Олимпийский чемпион по верховой езде (1971), заслуженный мастер спорта СССР; родился 14 января 1927 г. в </a:t>
            </a:r>
            <a:r>
              <a:rPr lang="ru-RU" dirty="0" smtClean="0"/>
              <a:t>деревне Большая Алексеевка </a:t>
            </a:r>
            <a:r>
              <a:rPr lang="ru-RU" dirty="0" err="1"/>
              <a:t>Избердеевского</a:t>
            </a:r>
            <a:r>
              <a:rPr lang="ru-RU" dirty="0"/>
              <a:t> района Тамбовской области; окончил Военную академию им. М. В. Фрунзе в 1961 г.; неоднократный чемпион СССР (</a:t>
            </a:r>
            <a:r>
              <a:rPr lang="ru-RU" dirty="0" smtClean="0"/>
              <a:t>1959-1975</a:t>
            </a:r>
            <a:r>
              <a:rPr lang="ru-RU" dirty="0"/>
              <a:t>), чемпион мира (1970); награжден тремя орденами "Знак Почета".</a:t>
            </a:r>
          </a:p>
        </p:txBody>
      </p:sp>
      <p:pic>
        <p:nvPicPr>
          <p:cNvPr id="1026" name="Picture 2" descr="http://slipina.viperson.ru/data/201301/3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442" y="795867"/>
            <a:ext cx="3359575" cy="541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9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9269" y="829734"/>
            <a:ext cx="9601196" cy="1303867"/>
          </a:xfrm>
        </p:spPr>
        <p:txBody>
          <a:bodyPr>
            <a:normAutofit fontScale="90000"/>
          </a:bodyPr>
          <a:lstStyle/>
          <a:p>
            <a:r>
              <a:rPr lang="ru-RU" dirty="0"/>
              <a:t>Советские спортсмены-конники впервые приняли участие в XV Олимпийских играх в 1952 году- в г. Хельсинки</a:t>
            </a:r>
          </a:p>
        </p:txBody>
      </p:sp>
      <p:sp>
        <p:nvSpPr>
          <p:cNvPr id="3" name="Объект 2"/>
          <p:cNvSpPr>
            <a:spLocks noGrp="1"/>
          </p:cNvSpPr>
          <p:nvPr>
            <p:ph idx="1"/>
          </p:nvPr>
        </p:nvSpPr>
        <p:spPr>
          <a:xfrm>
            <a:off x="389467" y="2556932"/>
            <a:ext cx="11260666" cy="3318936"/>
          </a:xfrm>
        </p:spPr>
        <p:txBody>
          <a:bodyPr>
            <a:normAutofit fontScale="92500"/>
          </a:bodyPr>
          <a:lstStyle/>
          <a:p>
            <a:pPr marL="0" indent="0" algn="just">
              <a:buNone/>
            </a:pPr>
            <a:r>
              <a:rPr lang="ru-RU" dirty="0" smtClean="0"/>
              <a:t>Основой </a:t>
            </a:r>
            <a:r>
              <a:rPr lang="ru-RU" dirty="0"/>
              <a:t>создания первой сборной олимпийской команды </a:t>
            </a:r>
            <a:r>
              <a:rPr lang="ru-RU" dirty="0" smtClean="0"/>
              <a:t>Советского Союза явились </a:t>
            </a:r>
            <a:r>
              <a:rPr lang="ru-RU" b="1" dirty="0"/>
              <a:t>армейские спортсмены</a:t>
            </a:r>
            <a:r>
              <a:rPr lang="ru-RU" dirty="0"/>
              <a:t>. </a:t>
            </a:r>
            <a:endParaRPr lang="ru-RU" dirty="0" smtClean="0"/>
          </a:p>
          <a:p>
            <a:pPr marL="0" indent="0" algn="just">
              <a:buNone/>
            </a:pPr>
            <a:r>
              <a:rPr lang="ru-RU" dirty="0" smtClean="0"/>
              <a:t>Выездку </a:t>
            </a:r>
            <a:r>
              <a:rPr lang="ru-RU" dirty="0"/>
              <a:t>представляли Н. Никитин, Н. Ситько, В. Тихонов и В. Распопов; конкуристов </a:t>
            </a:r>
            <a:r>
              <a:rPr lang="ru-RU" dirty="0" smtClean="0"/>
              <a:t>- </a:t>
            </a:r>
            <a:r>
              <a:rPr lang="ru-RU" dirty="0"/>
              <a:t>Н. Шеленков, М. Власов, С. </a:t>
            </a:r>
            <a:r>
              <a:rPr lang="ru-RU" dirty="0" err="1"/>
              <a:t>Шакалин</a:t>
            </a:r>
            <a:r>
              <a:rPr lang="ru-RU" dirty="0"/>
              <a:t>, Г. Буденный, А. </a:t>
            </a:r>
            <a:r>
              <a:rPr lang="ru-RU" dirty="0" err="1"/>
              <a:t>Таманов</a:t>
            </a:r>
            <a:r>
              <a:rPr lang="ru-RU" dirty="0"/>
              <a:t> и Е. Левин; троеборцев </a:t>
            </a:r>
            <a:r>
              <a:rPr lang="ru-RU" dirty="0" smtClean="0"/>
              <a:t>- </a:t>
            </a:r>
            <a:r>
              <a:rPr lang="ru-RU" dirty="0"/>
              <a:t>Б. Лилов, Ю. Андреев, В. Куйбышев. </a:t>
            </a:r>
            <a:endParaRPr lang="ru-RU" dirty="0" smtClean="0"/>
          </a:p>
          <a:p>
            <a:pPr marL="0" indent="0" algn="just">
              <a:buNone/>
            </a:pPr>
            <a:r>
              <a:rPr lang="ru-RU" dirty="0" smtClean="0"/>
              <a:t>Тренерами </a:t>
            </a:r>
            <a:r>
              <a:rPr lang="ru-RU" dirty="0"/>
              <a:t>команды были Иван Михайлович Чалый, Семен Акимович </a:t>
            </a:r>
            <a:r>
              <a:rPr lang="ru-RU" dirty="0" err="1"/>
              <a:t>Бовкун</a:t>
            </a:r>
            <a:r>
              <a:rPr lang="ru-RU" dirty="0" smtClean="0"/>
              <a:t>, Иван </a:t>
            </a:r>
            <a:r>
              <a:rPr lang="ru-RU" dirty="0"/>
              <a:t>Акимович </a:t>
            </a:r>
            <a:r>
              <a:rPr lang="ru-RU" dirty="0" err="1"/>
              <a:t>Жердев</a:t>
            </a:r>
            <a:r>
              <a:rPr lang="ru-RU" dirty="0"/>
              <a:t>, Василий Гаврилович Алексеенко. </a:t>
            </a:r>
          </a:p>
        </p:txBody>
      </p:sp>
    </p:spTree>
    <p:extLst>
      <p:ext uri="{BB962C8B-B14F-4D97-AF65-F5344CB8AC3E}">
        <p14:creationId xmlns:p14="http://schemas.microsoft.com/office/powerpoint/2010/main" val="2984192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Чемпион VI Спартакиады народов СССР </a:t>
            </a:r>
            <a:r>
              <a:rPr lang="ru-RU" dirty="0" smtClean="0"/>
              <a:t/>
            </a:r>
            <a:br>
              <a:rPr lang="ru-RU" dirty="0" smtClean="0"/>
            </a:br>
            <a:r>
              <a:rPr lang="ru-RU" dirty="0" smtClean="0"/>
              <a:t>И</a:t>
            </a:r>
            <a:r>
              <a:rPr lang="ru-RU" dirty="0"/>
              <a:t>. Калита на </a:t>
            </a:r>
            <a:r>
              <a:rPr lang="ru-RU" dirty="0" smtClean="0"/>
              <a:t>Тарифе </a:t>
            </a:r>
            <a:endParaRPr lang="ru-RU" dirty="0"/>
          </a:p>
        </p:txBody>
      </p:sp>
      <p:sp>
        <p:nvSpPr>
          <p:cNvPr id="3" name="Объект 2"/>
          <p:cNvSpPr>
            <a:spLocks noGrp="1"/>
          </p:cNvSpPr>
          <p:nvPr>
            <p:ph sz="half" idx="1"/>
          </p:nvPr>
        </p:nvSpPr>
        <p:spPr>
          <a:xfrm>
            <a:off x="5638801" y="2150533"/>
            <a:ext cx="5926666" cy="4402667"/>
          </a:xfrm>
        </p:spPr>
        <p:txBody>
          <a:bodyPr/>
          <a:lstStyle/>
          <a:p>
            <a:pPr marL="137160" indent="0">
              <a:buNone/>
            </a:pPr>
            <a:r>
              <a:rPr lang="ru-RU" dirty="0"/>
              <a:t>в </a:t>
            </a:r>
            <a:r>
              <a:rPr lang="ru-RU" dirty="0" smtClean="0"/>
              <a:t>1975 </a:t>
            </a:r>
            <a:r>
              <a:rPr lang="ru-RU" dirty="0"/>
              <a:t>г. </a:t>
            </a:r>
            <a:r>
              <a:rPr lang="ru-RU" dirty="0" smtClean="0"/>
              <a:t>московский </a:t>
            </a:r>
            <a:r>
              <a:rPr lang="ru-RU" dirty="0"/>
              <a:t>армеец И. Калита на </a:t>
            </a:r>
            <a:r>
              <a:rPr lang="ru-RU" dirty="0" smtClean="0"/>
              <a:t>чистокровном </a:t>
            </a:r>
            <a:r>
              <a:rPr lang="ru-RU" dirty="0"/>
              <a:t>Тарифе (</a:t>
            </a:r>
            <a:r>
              <a:rPr lang="ru-RU" dirty="0" smtClean="0"/>
              <a:t>Фактотум-Трапеция</a:t>
            </a:r>
            <a:r>
              <a:rPr lang="ru-RU" dirty="0"/>
              <a:t>), 1962 г. р., конзавода «Восход», участнике двух Олимпиад (его всадник на разных лошадях выступал на пяти Олимпийских играх).</a:t>
            </a:r>
          </a:p>
        </p:txBody>
      </p:sp>
      <p:pic>
        <p:nvPicPr>
          <p:cNvPr id="1026" name="Picture 2" descr="http://www.kdvorik.ru/kks/kkspict/1983-8-2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17" y="1896533"/>
            <a:ext cx="4926617" cy="419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35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5067" y="931335"/>
            <a:ext cx="10668000" cy="5046135"/>
          </a:xfrm>
        </p:spPr>
        <p:txBody>
          <a:bodyPr>
            <a:normAutofit fontScale="92500" lnSpcReduction="20000"/>
          </a:bodyPr>
          <a:lstStyle/>
          <a:p>
            <a:pPr>
              <a:lnSpc>
                <a:spcPct val="120000"/>
              </a:lnSpc>
              <a:spcBef>
                <a:spcPts val="0"/>
              </a:spcBef>
              <a:spcAft>
                <a:spcPts val="0"/>
              </a:spcAft>
            </a:pPr>
            <a:r>
              <a:rPr lang="ru-RU" dirty="0"/>
              <a:t>Иван Калита участвовал в пяти подряд летних Олимпийских играх (1960, 1964, 1968, 1972, 1976), выступая в личном и командном первенствах по выездке.</a:t>
            </a:r>
          </a:p>
          <a:p>
            <a:pPr>
              <a:lnSpc>
                <a:spcPct val="120000"/>
              </a:lnSpc>
              <a:spcBef>
                <a:spcPts val="0"/>
              </a:spcBef>
              <a:spcAft>
                <a:spcPts val="0"/>
              </a:spcAft>
            </a:pPr>
            <a:r>
              <a:rPr lang="ru-RU" dirty="0" smtClean="0"/>
              <a:t>Дебютировал </a:t>
            </a:r>
            <a:r>
              <a:rPr lang="ru-RU" dirty="0"/>
              <a:t>на Олимпийских играх в 1960 году в Риме в возрасте 33 лет, занял пятое место в личном первенстве.</a:t>
            </a:r>
          </a:p>
          <a:p>
            <a:pPr>
              <a:lnSpc>
                <a:spcPct val="120000"/>
              </a:lnSpc>
              <a:spcBef>
                <a:spcPts val="0"/>
              </a:spcBef>
              <a:spcAft>
                <a:spcPts val="0"/>
              </a:spcAft>
            </a:pPr>
            <a:r>
              <a:rPr lang="ru-RU" dirty="0" smtClean="0"/>
              <a:t>Через </a:t>
            </a:r>
            <a:r>
              <a:rPr lang="ru-RU" dirty="0"/>
              <a:t>4 года в Токио Калита был 15-м в личном первенстве, а в составе сборной СССР выиграл на </a:t>
            </a:r>
            <a:r>
              <a:rPr lang="ru-RU" dirty="0" smtClean="0"/>
              <a:t>Муаре </a:t>
            </a:r>
            <a:r>
              <a:rPr lang="ru-RU" dirty="0"/>
              <a:t>бронзу в командном первенстве (вместе с Сергеем Филатовым и Иваном Кизимовым).</a:t>
            </a:r>
          </a:p>
          <a:p>
            <a:pPr>
              <a:lnSpc>
                <a:spcPct val="120000"/>
              </a:lnSpc>
              <a:spcBef>
                <a:spcPts val="0"/>
              </a:spcBef>
              <a:spcAft>
                <a:spcPts val="0"/>
              </a:spcAft>
            </a:pPr>
            <a:r>
              <a:rPr lang="ru-RU" dirty="0" smtClean="0"/>
              <a:t>В </a:t>
            </a:r>
            <a:r>
              <a:rPr lang="ru-RU" dirty="0"/>
              <a:t>1968 году в Мехико Калита был 4-м в личном первенстве (золото выиграл Иван Кизимов). В составе сборной СССР Калита выиграл на Абсенте серебро в командном первенстве (вместе с Иваном Кизимовым и Еленой Петушковой).</a:t>
            </a:r>
          </a:p>
          <a:p>
            <a:endParaRPr lang="ru-RU" dirty="0"/>
          </a:p>
        </p:txBody>
      </p:sp>
    </p:spTree>
    <p:extLst>
      <p:ext uri="{BB962C8B-B14F-4D97-AF65-F5344CB8AC3E}">
        <p14:creationId xmlns:p14="http://schemas.microsoft.com/office/powerpoint/2010/main" val="1713156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267" y="731520"/>
            <a:ext cx="7501465" cy="3318936"/>
          </a:xfrm>
        </p:spPr>
        <p:txBody>
          <a:bodyPr>
            <a:normAutofit/>
          </a:bodyPr>
          <a:lstStyle/>
          <a:p>
            <a:pPr marL="137160" indent="0">
              <a:buNone/>
            </a:pPr>
            <a:r>
              <a:rPr lang="ru-RU" dirty="0"/>
              <a:t> </a:t>
            </a:r>
            <a:r>
              <a:rPr lang="ru-RU" dirty="0" smtClean="0"/>
              <a:t>Иван </a:t>
            </a:r>
            <a:r>
              <a:rPr lang="ru-RU" dirty="0"/>
              <a:t>Калита на Тарифе имеет, кроме золотой медали 1975 года, бронзовую (1971 год). На буденновском </a:t>
            </a:r>
            <a:r>
              <a:rPr lang="ru-RU" dirty="0" err="1"/>
              <a:t>Корбее</a:t>
            </a:r>
            <a:r>
              <a:rPr lang="ru-RU" dirty="0"/>
              <a:t> (</a:t>
            </a:r>
            <a:r>
              <a:rPr lang="ru-RU" dirty="0" smtClean="0"/>
              <a:t>Кедр-Бузина</a:t>
            </a:r>
            <a:r>
              <a:rPr lang="ru-RU" dirty="0"/>
              <a:t>), 1952 г. р., конзавода имени Первой Конной армии он был четвертым на II Спартакиаде (1959 год</a:t>
            </a:r>
            <a:r>
              <a:rPr lang="ru-RU" dirty="0" smtClean="0"/>
              <a:t>).</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87" y="3301961"/>
            <a:ext cx="5222115" cy="339534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745" y="660930"/>
            <a:ext cx="3756008" cy="5528375"/>
          </a:xfrm>
          <a:prstGeom prst="rect">
            <a:avLst/>
          </a:prstGeom>
        </p:spPr>
      </p:pic>
    </p:spTree>
    <p:extLst>
      <p:ext uri="{BB962C8B-B14F-4D97-AF65-F5344CB8AC3E}">
        <p14:creationId xmlns:p14="http://schemas.microsoft.com/office/powerpoint/2010/main" val="557323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270" y="2472268"/>
            <a:ext cx="3987799" cy="1303867"/>
          </a:xfrm>
        </p:spPr>
        <p:txBody>
          <a:bodyPr>
            <a:noAutofit/>
          </a:bodyPr>
          <a:lstStyle/>
          <a:p>
            <a:r>
              <a:rPr lang="ru-RU" sz="3200" dirty="0"/>
              <a:t>Чемпионы Спартакиад народов СССР</a:t>
            </a:r>
            <a:br>
              <a:rPr lang="ru-RU" sz="3200" dirty="0"/>
            </a:br>
            <a:r>
              <a:rPr lang="ru-RU" sz="3200" dirty="0"/>
              <a:t>Е</a:t>
            </a:r>
            <a:r>
              <a:rPr lang="ru-RU" sz="3200" dirty="0" smtClean="0"/>
              <a:t>. Петушкова </a:t>
            </a:r>
            <a:r>
              <a:rPr lang="ru-RU" sz="3200" dirty="0"/>
              <a:t>на Пепле </a:t>
            </a:r>
            <a:r>
              <a:rPr lang="ru-RU" sz="3200" dirty="0" smtClean="0"/>
              <a:t/>
            </a:r>
            <a:br>
              <a:rPr lang="ru-RU" sz="3200" dirty="0" smtClean="0"/>
            </a:br>
            <a:r>
              <a:rPr lang="ru-RU" sz="3200" dirty="0" smtClean="0"/>
              <a:t>(</a:t>
            </a:r>
            <a:r>
              <a:rPr lang="ru-RU" sz="3200" dirty="0"/>
              <a:t>V Спартакиада), </a:t>
            </a:r>
            <a:r>
              <a:rPr lang="ru-RU" sz="3200" dirty="0" smtClean="0"/>
              <a:t/>
            </a:r>
            <a:br>
              <a:rPr lang="ru-RU" sz="3200" dirty="0" smtClean="0"/>
            </a:br>
            <a:r>
              <a:rPr lang="ru-RU" sz="3200" dirty="0" smtClean="0"/>
              <a:t>И. Калита </a:t>
            </a:r>
            <a:r>
              <a:rPr lang="ru-RU" sz="3200" dirty="0"/>
              <a:t>на Тарифе (VI</a:t>
            </a:r>
            <a:r>
              <a:rPr lang="ru-RU" sz="3200" dirty="0" smtClean="0"/>
              <a:t>),</a:t>
            </a:r>
            <a:br>
              <a:rPr lang="ru-RU" sz="3200" dirty="0" smtClean="0"/>
            </a:br>
            <a:r>
              <a:rPr lang="ru-RU" sz="3200" dirty="0" smtClean="0"/>
              <a:t> </a:t>
            </a:r>
            <a:r>
              <a:rPr lang="ru-RU" sz="3200" dirty="0"/>
              <a:t>И</a:t>
            </a:r>
            <a:r>
              <a:rPr lang="ru-RU" sz="3200" dirty="0" smtClean="0"/>
              <a:t>. Кизимов </a:t>
            </a:r>
            <a:r>
              <a:rPr lang="ru-RU" sz="3200" dirty="0"/>
              <a:t>на Ихоре (IV)</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169" y="650917"/>
            <a:ext cx="6784899" cy="5563616"/>
          </a:xfrm>
        </p:spPr>
      </p:pic>
    </p:spTree>
    <p:extLst>
      <p:ext uri="{BB962C8B-B14F-4D97-AF65-F5344CB8AC3E}">
        <p14:creationId xmlns:p14="http://schemas.microsoft.com/office/powerpoint/2010/main" val="1677313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4333" y="946122"/>
            <a:ext cx="10515600" cy="5417109"/>
          </a:xfrm>
        </p:spPr>
        <p:txBody>
          <a:bodyPr>
            <a:normAutofit fontScale="85000" lnSpcReduction="20000"/>
          </a:bodyPr>
          <a:lstStyle/>
          <a:p>
            <a:r>
              <a:rPr lang="ru-RU" dirty="0"/>
              <a:t>В 1972 году в Мюнхене Калита на Тарифе стал 5-м в личном первенстве (Петушкова стала второй, Кизимов — четвёртым), а в составе сборной СССР стал олимпийским чемпионом в командной выездке (вместе с Кизимовым и Петушковой). Это стало первой победой советских спортсменов в командных соревнованиях во всех видах конного спорта на Олимпийских играх. </a:t>
            </a:r>
            <a:endParaRPr lang="ru-RU" dirty="0" smtClean="0"/>
          </a:p>
          <a:p>
            <a:r>
              <a:rPr lang="ru-RU" dirty="0" smtClean="0"/>
              <a:t>На </a:t>
            </a:r>
            <a:r>
              <a:rPr lang="ru-RU" dirty="0"/>
              <a:t>момент победы в Мюнхене Калите было уже более 45 лет, что сделало его одним из самых возрастных олимпийских чемпионов в истории СССР.</a:t>
            </a:r>
          </a:p>
          <a:p>
            <a:r>
              <a:rPr lang="ru-RU" dirty="0" smtClean="0"/>
              <a:t>Через </a:t>
            </a:r>
            <a:r>
              <a:rPr lang="ru-RU" dirty="0"/>
              <a:t>4 года в Монреале Калита последний раз выступил на Олимпиаде и стал 13-м в личном первенстве, а в составе сборной СССР занял 4-е место в командном первенстве (вместе с Иваном Кизимовым и Виктором Угрюмовым). На момент последнего выступления в Монреале Калите было 49 лет и 197 дней, что делает его самым возрастным участником Олимпийских игр во всех видах спорта в истории СССР.</a:t>
            </a:r>
          </a:p>
          <a:p>
            <a:r>
              <a:rPr lang="ru-RU" dirty="0" smtClean="0"/>
              <a:t>Ещё </a:t>
            </a:r>
            <a:r>
              <a:rPr lang="ru-RU" dirty="0"/>
              <a:t>во время спортивной карьеры Иван Александрович стал тренером. С 1978 года тренировал сборную СССР. На Играх 1992 года в Барселоне Калита был тренером сборной Объединённой команды по выездке</a:t>
            </a:r>
            <a:r>
              <a:rPr lang="ru-RU" dirty="0" smtClean="0"/>
              <a:t>.</a:t>
            </a:r>
            <a:endParaRPr lang="ru-RU" dirty="0"/>
          </a:p>
          <a:p>
            <a:endParaRPr lang="ru-RU" dirty="0"/>
          </a:p>
        </p:txBody>
      </p:sp>
    </p:spTree>
    <p:extLst>
      <p:ext uri="{BB962C8B-B14F-4D97-AF65-F5344CB8AC3E}">
        <p14:creationId xmlns:p14="http://schemas.microsoft.com/office/powerpoint/2010/main" val="2693489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0533" y="746542"/>
            <a:ext cx="4978400" cy="4801314"/>
          </a:xfrm>
          <a:prstGeom prst="rect">
            <a:avLst/>
          </a:prstGeom>
        </p:spPr>
        <p:txBody>
          <a:bodyPr wrap="square">
            <a:spAutoFit/>
          </a:bodyPr>
          <a:lstStyle/>
          <a:p>
            <a:r>
              <a:rPr lang="ru-RU" b="1" dirty="0"/>
              <a:t>Олимпийский чемпион (1972) в командных соревнованиях (на коне ТАРИФ). Серебряный (1968) и бронзовый (1964) призер Олимпийских игр в командных соревнованиях. Участник Олимпийских игр (1960, 1976).</a:t>
            </a:r>
          </a:p>
          <a:p>
            <a:r>
              <a:rPr lang="ru-RU" b="1" dirty="0"/>
              <a:t>Чемпион мира (1970) в командных соревнованиях. Серебряный призер чемпионата мира (1974).</a:t>
            </a:r>
          </a:p>
          <a:p>
            <a:r>
              <a:rPr lang="ru-RU" b="1" dirty="0"/>
              <a:t>Бронзовый призер чемпионата Европы (1973).</a:t>
            </a:r>
          </a:p>
          <a:p>
            <a:r>
              <a:rPr lang="ru-RU" b="1" dirty="0"/>
              <a:t>Неоднократный чемпион СССР (1959-1975) в личных и командных соревнованиях.</a:t>
            </a:r>
          </a:p>
          <a:p>
            <a:r>
              <a:rPr lang="ru-RU" b="1" dirty="0"/>
              <a:t>Выступал за ЦСКА.</a:t>
            </a:r>
          </a:p>
          <a:p>
            <a:r>
              <a:rPr lang="ru-RU" b="1" dirty="0"/>
              <a:t>Завершил спортивную карьеру в 1976 году.</a:t>
            </a:r>
          </a:p>
          <a:p>
            <a:r>
              <a:rPr lang="ru-RU" b="1" dirty="0"/>
              <a:t>С 1978 года тренировал сборную СССР.</a:t>
            </a:r>
          </a:p>
          <a:p>
            <a:r>
              <a:rPr lang="ru-RU" b="1" dirty="0"/>
              <a:t>Награжден тремя орденами «Знак Почета».</a:t>
            </a:r>
          </a:p>
          <a:p>
            <a:r>
              <a:rPr lang="ru-RU" b="1" dirty="0"/>
              <a:t>Умер 29 марта 1996 года. Похоронен на 42-м участке Химкинского кладбища в Москве.</a:t>
            </a:r>
          </a:p>
        </p:txBody>
      </p:sp>
      <p:pic>
        <p:nvPicPr>
          <p:cNvPr id="2050" name="Picture 2" descr="http://persons-info.com/userfiles/image/persons/20000-30000/22000-23000/22166/KALITA_Ivan_Aleksandrovic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933" y="746544"/>
            <a:ext cx="5502275" cy="54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78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3133"/>
            <a:ext cx="10972800" cy="1143000"/>
          </a:xfrm>
        </p:spPr>
        <p:txBody>
          <a:bodyPr/>
          <a:lstStyle/>
          <a:p>
            <a:r>
              <a:rPr lang="ru-RU" dirty="0"/>
              <a:t>Шабайло Эрнест Трофимович</a:t>
            </a:r>
          </a:p>
        </p:txBody>
      </p:sp>
      <p:sp>
        <p:nvSpPr>
          <p:cNvPr id="3" name="Объект 2"/>
          <p:cNvSpPr>
            <a:spLocks noGrp="1"/>
          </p:cNvSpPr>
          <p:nvPr>
            <p:ph idx="1"/>
          </p:nvPr>
        </p:nvSpPr>
        <p:spPr>
          <a:xfrm>
            <a:off x="6652536" y="1159934"/>
            <a:ext cx="5387065" cy="5384799"/>
          </a:xfrm>
        </p:spPr>
        <p:txBody>
          <a:bodyPr>
            <a:normAutofit fontScale="92500" lnSpcReduction="20000"/>
          </a:bodyPr>
          <a:lstStyle/>
          <a:p>
            <a:pPr marL="0" indent="0" algn="ctr">
              <a:buNone/>
            </a:pPr>
            <a:r>
              <a:rPr lang="ru-RU" dirty="0" smtClean="0"/>
              <a:t>Мастер спорта международного класса. Неоднократный </a:t>
            </a:r>
            <a:r>
              <a:rPr lang="ru-RU" dirty="0"/>
              <a:t>чемпион Советского Союза, второй призер Гамбургского дерби конкурист Э. </a:t>
            </a:r>
            <a:r>
              <a:rPr lang="ru-RU" dirty="0" smtClean="0"/>
              <a:t>Шабайло </a:t>
            </a:r>
            <a:r>
              <a:rPr lang="ru-RU" dirty="0"/>
              <a:t>на Бостоне. 1958 год. </a:t>
            </a:r>
            <a:endParaRPr lang="ru-RU" dirty="0" smtClean="0"/>
          </a:p>
          <a:p>
            <a:pPr marL="0" indent="0" algn="ctr">
              <a:buNone/>
            </a:pPr>
            <a:r>
              <a:rPr lang="ru-RU" dirty="0"/>
              <a:t> </a:t>
            </a:r>
            <a:r>
              <a:rPr lang="ru-RU" dirty="0" smtClean="0"/>
              <a:t>Э</a:t>
            </a:r>
            <a:r>
              <a:rPr lang="ru-RU" dirty="0"/>
              <a:t>. Шабайло на гнедом </a:t>
            </a:r>
            <a:r>
              <a:rPr lang="ru-RU" dirty="0" smtClean="0"/>
              <a:t>Бостоне </a:t>
            </a:r>
            <a:r>
              <a:rPr lang="ru-RU" dirty="0"/>
              <a:t>украинской породной группы (чистокровный верховой </a:t>
            </a:r>
            <a:r>
              <a:rPr lang="ru-RU" dirty="0" err="1"/>
              <a:t>Беттер</a:t>
            </a:r>
            <a:r>
              <a:rPr lang="ru-RU" dirty="0"/>
              <a:t> </a:t>
            </a:r>
            <a:r>
              <a:rPr lang="ru-RU" dirty="0" err="1" smtClean="0"/>
              <a:t>Дейс</a:t>
            </a:r>
            <a:r>
              <a:rPr lang="ru-RU" dirty="0" smtClean="0"/>
              <a:t>-венгерская </a:t>
            </a:r>
            <a:r>
              <a:rPr lang="ru-RU" dirty="0"/>
              <a:t>Облигация), 1949 г. р., Украинского конзавода был на втором месте в Кубке и на третьем </a:t>
            </a:r>
            <a:r>
              <a:rPr lang="ru-RU" dirty="0" smtClean="0"/>
              <a:t>- </a:t>
            </a:r>
            <a:r>
              <a:rPr lang="ru-RU" dirty="0"/>
              <a:t>в Высшем классе на I Спартакиаде, завоевал бронзовые награды в обоих конкурах на II Спартакиаде 1959 года. </a:t>
            </a:r>
          </a:p>
        </p:txBody>
      </p:sp>
      <p:pic>
        <p:nvPicPr>
          <p:cNvPr id="2050" name="Picture 2" descr="http://www.kdvorik.ru/kks/kkspict/1980-7-2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36135"/>
            <a:ext cx="6567867" cy="523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15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Эрнст Шабайло на Бостоне, 1958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549" y="2590800"/>
            <a:ext cx="5379451"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Родословная Босто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309" y="3532717"/>
            <a:ext cx="4819651" cy="31623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Шабайло Эрнст Трофимович, мастер спорта международного класса (1965 г.), неоднократный призер международных соревнований, чемпион СССР (1960, 1962, 1966 гг.), неоднократный призер всесоюзных соревнований по преодолению препятствий. Родился в 1931 г. в Иванове в семье служащих. Конным спортом начал заниматься в 1949 г. в Ивановской кавшколе ДОСААФ. С 1951 по 1954 г. служил в армии: был наездником в Краснознаменной Высшей офицерской кавалерийской школе. В чемпионатах страны начал участвовать с 1955 г., с 1955 по 1967 г. входил в сборную СССР по конкуру. С 1955 по 1981 г. находился в составе конноспортивной команды ЦСКА. Вышел в запас в звании майора. Награжден медалями. На снимке: Э. Т. Шабайло в 1960 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276475"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11401" y="152401"/>
            <a:ext cx="9880601" cy="2554545"/>
          </a:xfrm>
          <a:prstGeom prst="rect">
            <a:avLst/>
          </a:prstGeom>
        </p:spPr>
        <p:txBody>
          <a:bodyPr wrap="square">
            <a:spAutoFit/>
          </a:bodyPr>
          <a:lstStyle/>
          <a:p>
            <a:r>
              <a:rPr lang="ru-RU" sz="2000" i="1" dirty="0"/>
              <a:t>Шабайло Эрнст Трофимович, </a:t>
            </a:r>
            <a:r>
              <a:rPr lang="ru-RU" sz="2000" i="1" dirty="0" smtClean="0"/>
              <a:t>неоднократный </a:t>
            </a:r>
            <a:r>
              <a:rPr lang="ru-RU" sz="2000" i="1" dirty="0"/>
              <a:t>призер международных соревнований, чемпион СССР (1960, 1962, 1966 гг.), неоднократный призер всесоюзных соревнований по преодолению препятствий. Родился в 1931 г. в Иванове в семье служащих. Конным спортом начал заниматься в 1949 г. в Ивановской </a:t>
            </a:r>
            <a:r>
              <a:rPr lang="ru-RU" sz="2000" i="1" dirty="0" err="1"/>
              <a:t>кавшколе</a:t>
            </a:r>
            <a:r>
              <a:rPr lang="ru-RU" sz="2000" i="1" dirty="0"/>
              <a:t> </a:t>
            </a:r>
            <a:r>
              <a:rPr lang="ru-RU" sz="2000" i="1" dirty="0" smtClean="0"/>
              <a:t> ДОСААФ</a:t>
            </a:r>
            <a:r>
              <a:rPr lang="ru-RU" sz="2000" i="1" dirty="0"/>
              <a:t>. С 1951 по 1954 г. служил в армии: был наездником в Краснознаменной Высшей офицерской кавалерийской школе. В чемпионатах страны начал участвовать с 1955 г., с 1955 по 1967 г. входил в сборную СССР по конкуру. С 1955 по 1981 г. находился в составе конноспортивной команды ЦСКА. Вышел в запас в звании майора. </a:t>
            </a:r>
            <a:endParaRPr lang="ru-RU" sz="2000" dirty="0"/>
          </a:p>
        </p:txBody>
      </p:sp>
      <p:sp>
        <p:nvSpPr>
          <p:cNvPr id="3" name="Прямоугольник 2"/>
          <p:cNvSpPr/>
          <p:nvPr/>
        </p:nvSpPr>
        <p:spPr>
          <a:xfrm>
            <a:off x="2" y="3743868"/>
            <a:ext cx="2431435" cy="369332"/>
          </a:xfrm>
          <a:prstGeom prst="rect">
            <a:avLst/>
          </a:prstGeom>
        </p:spPr>
        <p:txBody>
          <a:bodyPr wrap="none">
            <a:spAutoFit/>
          </a:bodyPr>
          <a:lstStyle/>
          <a:p>
            <a:r>
              <a:rPr lang="ru-RU" i="1" dirty="0" smtClean="0"/>
              <a:t>Э</a:t>
            </a:r>
            <a:r>
              <a:rPr lang="ru-RU" i="1" dirty="0"/>
              <a:t>. Т. Шабайло в 1960 г.</a:t>
            </a:r>
            <a:endParaRPr lang="ru-RU" dirty="0"/>
          </a:p>
        </p:txBody>
      </p:sp>
      <p:sp>
        <p:nvSpPr>
          <p:cNvPr id="4" name="Прямоугольник 3"/>
          <p:cNvSpPr/>
          <p:nvPr/>
        </p:nvSpPr>
        <p:spPr>
          <a:xfrm>
            <a:off x="4737347" y="2851203"/>
            <a:ext cx="3801041" cy="369332"/>
          </a:xfrm>
          <a:prstGeom prst="rect">
            <a:avLst/>
          </a:prstGeom>
        </p:spPr>
        <p:txBody>
          <a:bodyPr wrap="none">
            <a:spAutoFit/>
          </a:bodyPr>
          <a:lstStyle/>
          <a:p>
            <a:r>
              <a:rPr lang="ru-RU" i="1" dirty="0"/>
              <a:t>Эрнст Шабайло на Бостоне, 1958 г.</a:t>
            </a:r>
            <a:endParaRPr lang="ru-RU" dirty="0"/>
          </a:p>
        </p:txBody>
      </p:sp>
    </p:spTree>
    <p:extLst>
      <p:ext uri="{BB962C8B-B14F-4D97-AF65-F5344CB8AC3E}">
        <p14:creationId xmlns:p14="http://schemas.microsoft.com/office/powerpoint/2010/main" val="160836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обедители Гамбургского прыжкового дерби 1958 г. Слева направо: Фриц Тидеманн на Метеоре, Эрнст Шабайло на Бост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33" y="-1"/>
            <a:ext cx="10654155" cy="623014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778935" y="6110285"/>
            <a:ext cx="10972800" cy="6217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i="1" dirty="0"/>
              <a:t>Победители Гамбургского прыжкового дерби 1958 г. Слева направо: </a:t>
            </a:r>
            <a:endParaRPr lang="ru-RU" sz="2400" i="1" dirty="0" smtClean="0"/>
          </a:p>
          <a:p>
            <a:r>
              <a:rPr lang="ru-RU" sz="2400" i="1" dirty="0" smtClean="0"/>
              <a:t>Фриц </a:t>
            </a:r>
            <a:r>
              <a:rPr lang="ru-RU" sz="2400" i="1" dirty="0" err="1"/>
              <a:t>Тидеманн</a:t>
            </a:r>
            <a:r>
              <a:rPr lang="ru-RU" sz="2400" i="1" dirty="0"/>
              <a:t> на Метеоре, Эрнст Шабайло на </a:t>
            </a:r>
            <a:r>
              <a:rPr lang="ru-RU" sz="2400" i="1" dirty="0" smtClean="0"/>
              <a:t>Бостоне</a:t>
            </a:r>
            <a:endParaRPr lang="ru-RU" sz="2400" dirty="0" smtClean="0"/>
          </a:p>
        </p:txBody>
      </p:sp>
    </p:spTree>
    <p:extLst>
      <p:ext uri="{BB962C8B-B14F-4D97-AF65-F5344CB8AC3E}">
        <p14:creationId xmlns:p14="http://schemas.microsoft.com/office/powerpoint/2010/main" val="38981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Фаворский Андрей Максимович, мастер спорта СССР (1951 г.), заслуженный тренер РСФСР 1972 г., неоднократный призер международных соревнований, чемпион СССР (1959 г.), неоднократный призер всесоюзных соревнований по преодолению препятствий. Родился в 1928 г. в селе Атбаш Киргизской ССР в семье служащего. Конным спортом начал заниматься в 1940 г. в конноспортивной школе ДСО 'Пищевик'. С 1949 г. находился в составе конноспортивной команды ВВС МВО. С 1953 по 1977 г.- в составе конноспортивной команды ЦСКА. Вышел в запас в звании майора. С 1949 г. начал участвовать в чемпионатах страны. С 1952 по 1964 г. входил в сборную СССР по конкуру. С 1977 по 1980 г. работал тренером в ДСО 'Труд'. С 1980 по 1986 г. был ст. тренером в школе высшего спортивного мастерства в Ташкенте, Термезе, Самарканде. Награжден медалями. На снимке: А. М. Фаворский в 1958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5525" cy="38385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82133" y="-95197"/>
            <a:ext cx="10972800" cy="922867"/>
          </a:xfrm>
        </p:spPr>
        <p:txBody>
          <a:bodyPr/>
          <a:lstStyle/>
          <a:p>
            <a:pPr algn="r"/>
            <a:r>
              <a:rPr lang="ru-RU" dirty="0" smtClean="0"/>
              <a:t>Фаворский Андрей Максимович</a:t>
            </a:r>
            <a:endParaRPr lang="ru-RU" dirty="0"/>
          </a:p>
        </p:txBody>
      </p:sp>
      <p:sp>
        <p:nvSpPr>
          <p:cNvPr id="3" name="Объект 2"/>
          <p:cNvSpPr>
            <a:spLocks noGrp="1"/>
          </p:cNvSpPr>
          <p:nvPr>
            <p:ph idx="1"/>
          </p:nvPr>
        </p:nvSpPr>
        <p:spPr>
          <a:xfrm>
            <a:off x="4943474" y="2164700"/>
            <a:ext cx="7248527" cy="5452777"/>
          </a:xfrm>
        </p:spPr>
        <p:txBody>
          <a:bodyPr>
            <a:noAutofit/>
          </a:bodyPr>
          <a:lstStyle/>
          <a:p>
            <a:pPr marL="0" indent="0" algn="ctr">
              <a:spcBef>
                <a:spcPts val="0"/>
              </a:spcBef>
              <a:buNone/>
            </a:pPr>
            <a:r>
              <a:rPr lang="ru-RU" sz="1800" dirty="0" smtClean="0">
                <a:latin typeface="Arial" panose="020B0604020202020204" pitchFamily="34" charset="0"/>
                <a:cs typeface="Arial" panose="020B0604020202020204" pitchFamily="34" charset="0"/>
              </a:rPr>
              <a:t>Родился </a:t>
            </a:r>
            <a:r>
              <a:rPr lang="ru-RU" sz="1800" dirty="0">
                <a:latin typeface="Arial" panose="020B0604020202020204" pitchFamily="34" charset="0"/>
                <a:cs typeface="Arial" panose="020B0604020202020204" pitchFamily="34" charset="0"/>
              </a:rPr>
              <a:t>в 1928 г. в селе </a:t>
            </a:r>
            <a:r>
              <a:rPr lang="ru-RU" sz="1800" dirty="0" err="1">
                <a:latin typeface="Arial" panose="020B0604020202020204" pitchFamily="34" charset="0"/>
                <a:cs typeface="Arial" panose="020B0604020202020204" pitchFamily="34" charset="0"/>
              </a:rPr>
              <a:t>Атбаш</a:t>
            </a:r>
            <a:r>
              <a:rPr lang="ru-RU" sz="1800" dirty="0">
                <a:latin typeface="Arial" panose="020B0604020202020204" pitchFamily="34" charset="0"/>
                <a:cs typeface="Arial" panose="020B0604020202020204" pitchFamily="34" charset="0"/>
              </a:rPr>
              <a:t> Киргизской ССР в семье служащего. Конным спортом начал заниматься в 1940 г. </a:t>
            </a:r>
            <a:endParaRPr lang="ru-RU" sz="1800" dirty="0" smtClean="0">
              <a:latin typeface="Arial" panose="020B0604020202020204" pitchFamily="34" charset="0"/>
              <a:cs typeface="Arial" panose="020B0604020202020204" pitchFamily="34" charset="0"/>
            </a:endParaRPr>
          </a:p>
          <a:p>
            <a:pPr marL="0" indent="0" algn="ctr">
              <a:spcBef>
                <a:spcPts val="0"/>
              </a:spcBef>
              <a:buNone/>
            </a:pPr>
            <a:r>
              <a:rPr lang="ru-RU" sz="1800" dirty="0" smtClean="0">
                <a:latin typeface="Arial" panose="020B0604020202020204" pitchFamily="34" charset="0"/>
                <a:cs typeface="Arial" panose="020B0604020202020204" pitchFamily="34" charset="0"/>
              </a:rPr>
              <a:t>С </a:t>
            </a:r>
            <a:r>
              <a:rPr lang="ru-RU" sz="1800" dirty="0">
                <a:latin typeface="Arial" panose="020B0604020202020204" pitchFamily="34" charset="0"/>
                <a:cs typeface="Arial" panose="020B0604020202020204" pitchFamily="34" charset="0"/>
              </a:rPr>
              <a:t>1949 г. находился в составе конноспортивной команды ВВС МВО. С 1953 по 1977 г.- в составе конноспортивной команды ЦСКА. Вышел в запас в звании майора. </a:t>
            </a:r>
            <a:endParaRPr lang="ru-RU" sz="1800" dirty="0" smtClean="0">
              <a:latin typeface="Arial" panose="020B0604020202020204" pitchFamily="34" charset="0"/>
              <a:cs typeface="Arial" panose="020B0604020202020204" pitchFamily="34" charset="0"/>
            </a:endParaRPr>
          </a:p>
          <a:p>
            <a:pPr marL="0" indent="0" algn="ctr">
              <a:spcBef>
                <a:spcPts val="0"/>
              </a:spcBef>
              <a:buNone/>
            </a:pPr>
            <a:r>
              <a:rPr lang="ru-RU" sz="1800" dirty="0" smtClean="0">
                <a:latin typeface="Arial" panose="020B0604020202020204" pitchFamily="34" charset="0"/>
                <a:cs typeface="Arial" panose="020B0604020202020204" pitchFamily="34" charset="0"/>
              </a:rPr>
              <a:t>С </a:t>
            </a:r>
            <a:r>
              <a:rPr lang="ru-RU" sz="1800" dirty="0">
                <a:latin typeface="Arial" panose="020B0604020202020204" pitchFamily="34" charset="0"/>
                <a:cs typeface="Arial" panose="020B0604020202020204" pitchFamily="34" charset="0"/>
              </a:rPr>
              <a:t>1949 г. начал участвовать в чемпионатах страны. С 1952 по 1964 г. входил в сборную СССР по конкуру. С 1977 по 1980 г. работал тренером в ДСО 'Труд'. С 1980 по 1986 г. был ст. тренером в школе высшего спортивного мастерства в Ташкенте, Термезе, Самарканде. Награжден медалями. </a:t>
            </a:r>
            <a:r>
              <a:rPr lang="ru-RU" sz="1800" dirty="0" smtClean="0">
                <a:latin typeface="Arial" panose="020B0604020202020204" pitchFamily="34" charset="0"/>
                <a:cs typeface="Arial" panose="020B0604020202020204" pitchFamily="34" charset="0"/>
              </a:rPr>
              <a:t>А</a:t>
            </a:r>
            <a:r>
              <a:rPr lang="ru-RU" sz="1800" dirty="0">
                <a:latin typeface="Arial" panose="020B0604020202020204" pitchFamily="34" charset="0"/>
                <a:cs typeface="Arial" panose="020B0604020202020204" pitchFamily="34" charset="0"/>
              </a:rPr>
              <a:t>. Фаворский также успешно выступал на Спартакиадах на некрупном изящном Маневре (чистокровный верховой </a:t>
            </a:r>
            <a:r>
              <a:rPr lang="ru-RU" sz="1800" dirty="0" smtClean="0">
                <a:latin typeface="Arial" panose="020B0604020202020204" pitchFamily="34" charset="0"/>
                <a:cs typeface="Arial" panose="020B0604020202020204" pitchFamily="34" charset="0"/>
              </a:rPr>
              <a:t>Меркурий- </a:t>
            </a:r>
            <a:r>
              <a:rPr lang="ru-RU" sz="1800" dirty="0">
                <a:latin typeface="Arial" panose="020B0604020202020204" pitchFamily="34" charset="0"/>
                <a:cs typeface="Arial" panose="020B0604020202020204" pitchFamily="34" charset="0"/>
              </a:rPr>
              <a:t>венгерская Встреча) украинской породной группы, 1951 г. р., Александрийского конзавода. Он выиграл Высший класс на II Спартакиаде народов СССР (1959 год), дважды был третьим призером Кубка СССР (1956 и 1963 годы), а в 1959 году занял в этом конкуре второе место. </a:t>
            </a:r>
          </a:p>
        </p:txBody>
      </p:sp>
      <p:pic>
        <p:nvPicPr>
          <p:cNvPr id="6146" name="Picture 2" descr="Андрей Фаворский на Маневре, 1960 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4"/>
            <a:ext cx="4943475" cy="39338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98133" y="748250"/>
            <a:ext cx="9956800" cy="1323439"/>
          </a:xfrm>
          <a:prstGeom prst="rect">
            <a:avLst/>
          </a:prstGeom>
        </p:spPr>
        <p:txBody>
          <a:bodyPr wrap="square">
            <a:spAutoFit/>
          </a:bodyPr>
          <a:lstStyle/>
          <a:p>
            <a:pPr algn="ctr"/>
            <a:r>
              <a:rPr lang="ru-RU" sz="2000" dirty="0">
                <a:latin typeface="Arial" panose="020B0604020202020204" pitchFamily="34" charset="0"/>
                <a:cs typeface="Arial" panose="020B0604020202020204" pitchFamily="34" charset="0"/>
              </a:rPr>
              <a:t>Мастер спорта СССР (1951 г.), Мастер спорта международного класса.  Участник трех Олимпиад московский армеец заслуженный тренер РСФСР 1972 г., неоднократный призер международных соревнований, чемпион СССР (1959 г.), неоднократный призер всесоюзных соревнований по преодолению препятствий. </a:t>
            </a:r>
          </a:p>
        </p:txBody>
      </p:sp>
    </p:spTree>
    <p:extLst>
      <p:ext uri="{BB962C8B-B14F-4D97-AF65-F5344CB8AC3E}">
        <p14:creationId xmlns:p14="http://schemas.microsoft.com/office/powerpoint/2010/main" val="388314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s624725.vk.me/v624725543/14a0f/liObU7VOOiU.jpg"/>
          <p:cNvPicPr>
            <a:picLocks noChangeAspect="1" noChangeArrowheads="1"/>
          </p:cNvPicPr>
          <p:nvPr/>
        </p:nvPicPr>
        <p:blipFill rotWithShape="1">
          <a:blip r:embed="rId2">
            <a:extLst>
              <a:ext uri="{28A0092B-C50C-407E-A947-70E740481C1C}">
                <a14:useLocalDpi xmlns:a14="http://schemas.microsoft.com/office/drawing/2010/main" val="0"/>
              </a:ext>
            </a:extLst>
          </a:blip>
          <a:srcRect t="4776"/>
          <a:stretch/>
        </p:blipFill>
        <p:spPr bwMode="auto">
          <a:xfrm>
            <a:off x="724469" y="101603"/>
            <a:ext cx="10607599" cy="6037153"/>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35467" y="5977466"/>
            <a:ext cx="11785600" cy="86360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Олимпийская команда советских троеборцев в Хельсинки в 1952 г. Слева направо: В. Куйбышев с Перекопом, Н. Шеленков, ветеринарный врач Б. Обухов, Ю. Андреев и Б. Лилов с Луговым</a:t>
            </a:r>
          </a:p>
        </p:txBody>
      </p:sp>
    </p:spTree>
    <p:extLst>
      <p:ext uri="{BB962C8B-B14F-4D97-AF65-F5344CB8AC3E}">
        <p14:creationId xmlns:p14="http://schemas.microsoft.com/office/powerpoint/2010/main" val="1959437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обедители соревнований на Приз Наций в Париже в 1959 г. Слева направо: А. Фаворский на Маневре, В. Распопов на Кодексе, Э. Шабайло на Бостоне, Б. Лилов на Диаграмм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63" y="0"/>
            <a:ext cx="10595869" cy="61859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2397" y="6185971"/>
            <a:ext cx="11938000" cy="707886"/>
          </a:xfrm>
          <a:prstGeom prst="rect">
            <a:avLst/>
          </a:prstGeom>
        </p:spPr>
        <p:txBody>
          <a:bodyPr wrap="square">
            <a:spAutoFit/>
          </a:bodyPr>
          <a:lstStyle/>
          <a:p>
            <a:pPr algn="ctr"/>
            <a:r>
              <a:rPr lang="ru-RU" sz="2000" b="1" i="1" dirty="0"/>
              <a:t>Победители соревнований на Приз Наций в Париже в 1959 г. Слева направо: А. Фаворский на Маневре, В. Распопов на Кодексе, Э. Шабайло на Бостоне, Б. Лилов на </a:t>
            </a:r>
            <a:r>
              <a:rPr lang="ru-RU" sz="2000" b="1" i="1" dirty="0" smtClean="0"/>
              <a:t>Диаграмме</a:t>
            </a:r>
            <a:endParaRPr lang="ru-RU" sz="2000" b="1" dirty="0"/>
          </a:p>
        </p:txBody>
      </p:sp>
    </p:spTree>
    <p:extLst>
      <p:ext uri="{BB962C8B-B14F-4D97-AF65-F5344CB8AC3E}">
        <p14:creationId xmlns:p14="http://schemas.microsoft.com/office/powerpoint/2010/main" val="318276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1" y="135468"/>
            <a:ext cx="5926667" cy="2065866"/>
          </a:xfrm>
        </p:spPr>
        <p:txBody>
          <a:bodyPr>
            <a:normAutofit/>
          </a:bodyPr>
          <a:lstStyle/>
          <a:p>
            <a:r>
              <a:rPr lang="ru-RU" dirty="0" smtClean="0"/>
              <a:t>Матвеев Виктор Николаевич</a:t>
            </a:r>
            <a:endParaRPr lang="ru-RU" dirty="0"/>
          </a:p>
        </p:txBody>
      </p:sp>
      <p:sp>
        <p:nvSpPr>
          <p:cNvPr id="3" name="Объект 2"/>
          <p:cNvSpPr>
            <a:spLocks noGrp="1"/>
          </p:cNvSpPr>
          <p:nvPr>
            <p:ph idx="1"/>
          </p:nvPr>
        </p:nvSpPr>
        <p:spPr>
          <a:xfrm>
            <a:off x="220133" y="2048935"/>
            <a:ext cx="5737915" cy="5080001"/>
          </a:xfrm>
        </p:spPr>
        <p:txBody>
          <a:bodyPr>
            <a:normAutofit fontScale="77500" lnSpcReduction="20000"/>
          </a:bodyPr>
          <a:lstStyle/>
          <a:p>
            <a:pPr marL="0" indent="0" algn="ctr">
              <a:lnSpc>
                <a:spcPct val="120000"/>
              </a:lnSpc>
              <a:spcBef>
                <a:spcPts val="0"/>
              </a:spcBef>
              <a:spcAft>
                <a:spcPts val="0"/>
              </a:spcAft>
              <a:buNone/>
            </a:pPr>
            <a:r>
              <a:rPr lang="ru-RU" dirty="0" smtClean="0">
                <a:latin typeface="Arial" panose="020B0604020202020204" pitchFamily="34" charset="0"/>
                <a:cs typeface="Arial" panose="020B0604020202020204" pitchFamily="34" charset="0"/>
              </a:rPr>
              <a:t>Мастер спорта международного класса. </a:t>
            </a:r>
          </a:p>
          <a:p>
            <a:pPr marL="0" indent="0" algn="ctr">
              <a:lnSpc>
                <a:spcPct val="120000"/>
              </a:lnSpc>
              <a:spcBef>
                <a:spcPts val="0"/>
              </a:spcBef>
              <a:spcAft>
                <a:spcPts val="0"/>
              </a:spcAft>
              <a:buNone/>
            </a:pPr>
            <a:r>
              <a:rPr lang="ru-RU" dirty="0">
                <a:latin typeface="Arial" panose="020B0604020202020204" pitchFamily="34" charset="0"/>
                <a:cs typeface="Arial" panose="020B0604020202020204" pitchFamily="34" charset="0"/>
              </a:rPr>
              <a:t>Талантливый, виртуозный спортсмен, выступавший в конкуре. Входил несколько лет в сборную СССР по конному спорту. Подготовил не один десяток лошадей, только некоторые из них: Глухарь, Крохотный, Кубрик</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lgn="ctr">
              <a:lnSpc>
                <a:spcPct val="120000"/>
              </a:lnSpc>
              <a:spcBef>
                <a:spcPts val="0"/>
              </a:spcBef>
              <a:spcAft>
                <a:spcPts val="0"/>
              </a:spcAft>
              <a:buNone/>
            </a:pPr>
            <a:r>
              <a:rPr lang="ru-RU" dirty="0" smtClean="0">
                <a:latin typeface="Arial" panose="020B0604020202020204" pitchFamily="34" charset="0"/>
                <a:cs typeface="Arial" panose="020B0604020202020204" pitchFamily="34" charset="0"/>
              </a:rPr>
              <a:t>Выиграл на Крохотном (Хрусталь - Кура) чистокровной верховой породы, 1961 г. р. Стрелецкого конзавода конкур Высший </a:t>
            </a:r>
            <a:r>
              <a:rPr lang="ru-RU" dirty="0">
                <a:latin typeface="Arial" panose="020B0604020202020204" pitchFamily="34" charset="0"/>
                <a:cs typeface="Arial" panose="020B0604020202020204" pitchFamily="34" charset="0"/>
              </a:rPr>
              <a:t>класс на </a:t>
            </a:r>
            <a:r>
              <a:rPr lang="ru-RU" dirty="0" smtClean="0">
                <a:latin typeface="Arial" panose="020B0604020202020204" pitchFamily="34" charset="0"/>
                <a:cs typeface="Arial" panose="020B0604020202020204" pitchFamily="34" charset="0"/>
              </a:rPr>
              <a:t> V </a:t>
            </a:r>
            <a:r>
              <a:rPr lang="ru-RU" dirty="0">
                <a:latin typeface="Arial" panose="020B0604020202020204" pitchFamily="34" charset="0"/>
                <a:cs typeface="Arial" panose="020B0604020202020204" pitchFamily="34" charset="0"/>
              </a:rPr>
              <a:t>Спартакиаде (1971 </a:t>
            </a:r>
            <a:r>
              <a:rPr lang="ru-RU" dirty="0" smtClean="0">
                <a:latin typeface="Arial" panose="020B0604020202020204" pitchFamily="34" charset="0"/>
                <a:cs typeface="Arial" panose="020B0604020202020204" pitchFamily="34" charset="0"/>
              </a:rPr>
              <a:t>год). </a:t>
            </a:r>
          </a:p>
          <a:p>
            <a:pPr marL="0" indent="0" algn="ctr">
              <a:lnSpc>
                <a:spcPct val="120000"/>
              </a:lnSpc>
              <a:spcBef>
                <a:spcPts val="0"/>
              </a:spcBef>
              <a:spcAft>
                <a:spcPts val="0"/>
              </a:spcAft>
              <a:buNone/>
            </a:pPr>
            <a:r>
              <a:rPr lang="ru-RU" dirty="0" smtClean="0">
                <a:latin typeface="Arial" panose="020B0604020202020204" pitchFamily="34" charset="0"/>
                <a:cs typeface="Arial" panose="020B0604020202020204" pitchFamily="34" charset="0"/>
              </a:rPr>
              <a:t>В</a:t>
            </a:r>
            <a:r>
              <a:rPr lang="ru-RU" dirty="0">
                <a:latin typeface="Arial" panose="020B0604020202020204" pitchFamily="34" charset="0"/>
                <a:cs typeface="Arial" panose="020B0604020202020204" pitchFamily="34" charset="0"/>
              </a:rPr>
              <a:t>. Матвеев на Крохотном, кроме того, был вторым в Кубке СССР (1971 год</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4098" name="Picture 2" descr="http://cs624725.vk.me/v624725543/14b14/JTW_Ln2Q2X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048" y="33868"/>
            <a:ext cx="6154901" cy="672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70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Михаил Копейкин</a:t>
            </a:r>
            <a:endParaRPr lang="ru-RU" dirty="0"/>
          </a:p>
        </p:txBody>
      </p:sp>
      <p:sp>
        <p:nvSpPr>
          <p:cNvPr id="3" name="Объект 2"/>
          <p:cNvSpPr>
            <a:spLocks noGrp="1"/>
          </p:cNvSpPr>
          <p:nvPr>
            <p:ph idx="1"/>
          </p:nvPr>
        </p:nvSpPr>
        <p:spPr/>
        <p:txBody>
          <a:bodyPr>
            <a:normAutofit/>
          </a:bodyPr>
          <a:lstStyle/>
          <a:p>
            <a:pPr marL="0" indent="0">
              <a:buNone/>
            </a:pPr>
            <a:r>
              <a:rPr lang="ru-RU" dirty="0" smtClean="0"/>
              <a:t>Мастер спорта международного класса. Московский армеец на </a:t>
            </a:r>
            <a:r>
              <a:rPr lang="ru-RU" dirty="0"/>
              <a:t>Спартакиаде 1967 </a:t>
            </a:r>
            <a:r>
              <a:rPr lang="ru-RU" dirty="0" smtClean="0"/>
              <a:t>года занял пятое </a:t>
            </a:r>
            <a:r>
              <a:rPr lang="ru-RU" dirty="0"/>
              <a:t>место на </a:t>
            </a:r>
            <a:r>
              <a:rPr lang="ru-RU" dirty="0" err="1" smtClean="0"/>
              <a:t>Корбее</a:t>
            </a:r>
            <a:r>
              <a:rPr lang="ru-RU" dirty="0" smtClean="0"/>
              <a:t> </a:t>
            </a:r>
            <a:r>
              <a:rPr lang="ru-RU" dirty="0"/>
              <a:t>(</a:t>
            </a:r>
            <a:r>
              <a:rPr lang="ru-RU" dirty="0" smtClean="0"/>
              <a:t>Кедр - Бузина</a:t>
            </a:r>
            <a:r>
              <a:rPr lang="ru-RU" dirty="0"/>
              <a:t>), 1952 г. р., конзавода имени Первой Конной армии</a:t>
            </a:r>
            <a:r>
              <a:rPr lang="ru-RU" dirty="0" smtClean="0"/>
              <a:t>. </a:t>
            </a:r>
          </a:p>
          <a:p>
            <a:pPr marL="0" indent="0">
              <a:buNone/>
            </a:pPr>
            <a:r>
              <a:rPr lang="ru-RU" dirty="0"/>
              <a:t>В 1967 году в </a:t>
            </a:r>
            <a:r>
              <a:rPr lang="ru-RU" dirty="0" err="1"/>
              <a:t>Аахене</a:t>
            </a:r>
            <a:r>
              <a:rPr lang="ru-RU" dirty="0"/>
              <a:t> он на </a:t>
            </a:r>
            <a:r>
              <a:rPr lang="ru-RU" dirty="0" err="1"/>
              <a:t>Корбее</a:t>
            </a:r>
            <a:r>
              <a:rPr lang="ru-RU" dirty="0"/>
              <a:t> был в Большом призе </a:t>
            </a:r>
            <a:r>
              <a:rPr lang="ru-RU" dirty="0" smtClean="0"/>
              <a:t>шестым. </a:t>
            </a:r>
          </a:p>
          <a:p>
            <a:pPr marL="0" indent="0">
              <a:buNone/>
            </a:pPr>
            <a:r>
              <a:rPr lang="ru-RU" dirty="0" smtClean="0"/>
              <a:t>М. Копейкин </a:t>
            </a:r>
            <a:r>
              <a:rPr lang="ru-RU" dirty="0"/>
              <a:t>занимал пятые места и на двух последующих Спартакиадах на </a:t>
            </a:r>
            <a:r>
              <a:rPr lang="ru-RU" dirty="0" smtClean="0"/>
              <a:t>чистокровных лошадях Кабардинского конзавода - в 1971 году на Барьере (Аргонавт-</a:t>
            </a:r>
            <a:r>
              <a:rPr lang="ru-RU" dirty="0" err="1" smtClean="0"/>
              <a:t>Бельбина</a:t>
            </a:r>
            <a:r>
              <a:rPr lang="ru-RU" dirty="0" smtClean="0"/>
              <a:t>), </a:t>
            </a:r>
            <a:r>
              <a:rPr lang="ru-RU" dirty="0"/>
              <a:t>1964 г. р., в 1975 </a:t>
            </a:r>
            <a:r>
              <a:rPr lang="ru-RU" dirty="0" smtClean="0"/>
              <a:t>году - на </a:t>
            </a:r>
            <a:r>
              <a:rPr lang="ru-RU" dirty="0"/>
              <a:t>Торпедисте (</a:t>
            </a:r>
            <a:r>
              <a:rPr lang="ru-RU" dirty="0" smtClean="0"/>
              <a:t>Аргонавт-Таблица</a:t>
            </a:r>
            <a:r>
              <a:rPr lang="ru-RU" dirty="0"/>
              <a:t>), 1962 г. р. </a:t>
            </a:r>
          </a:p>
        </p:txBody>
      </p:sp>
    </p:spTree>
    <p:extLst>
      <p:ext uri="{BB962C8B-B14F-4D97-AF65-F5344CB8AC3E}">
        <p14:creationId xmlns:p14="http://schemas.microsoft.com/office/powerpoint/2010/main" val="4039074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269" y="-169334"/>
            <a:ext cx="10100731" cy="1981199"/>
          </a:xfrm>
        </p:spPr>
        <p:txBody>
          <a:bodyPr>
            <a:normAutofit/>
          </a:bodyPr>
          <a:lstStyle/>
          <a:p>
            <a:pPr algn="l"/>
            <a:r>
              <a:rPr lang="ru-RU" dirty="0" smtClean="0"/>
              <a:t>Приходько </a:t>
            </a:r>
            <a:br>
              <a:rPr lang="ru-RU" dirty="0" smtClean="0"/>
            </a:br>
            <a:r>
              <a:rPr lang="ru-RU" dirty="0" smtClean="0"/>
              <a:t>Виктор Максимович</a:t>
            </a:r>
            <a:endParaRPr lang="ru-RU" dirty="0"/>
          </a:p>
        </p:txBody>
      </p:sp>
      <p:sp>
        <p:nvSpPr>
          <p:cNvPr id="3" name="Объект 2"/>
          <p:cNvSpPr>
            <a:spLocks noGrp="1"/>
          </p:cNvSpPr>
          <p:nvPr>
            <p:ph idx="1"/>
          </p:nvPr>
        </p:nvSpPr>
        <p:spPr>
          <a:xfrm>
            <a:off x="220135" y="2167469"/>
            <a:ext cx="6993466" cy="4521201"/>
          </a:xfrm>
        </p:spPr>
        <p:txBody>
          <a:bodyPr>
            <a:normAutofit fontScale="85000" lnSpcReduction="20000"/>
          </a:bodyPr>
          <a:lstStyle/>
          <a:p>
            <a:pPr marL="0" indent="0" algn="just" fontAlgn="base">
              <a:lnSpc>
                <a:spcPct val="120000"/>
              </a:lnSpc>
              <a:spcBef>
                <a:spcPts val="0"/>
              </a:spcBef>
              <a:spcAft>
                <a:spcPts val="0"/>
              </a:spcAft>
              <a:buNone/>
            </a:pPr>
            <a:r>
              <a:rPr lang="ru-RU" dirty="0" smtClean="0"/>
              <a:t>Мастер спорта, </a:t>
            </a:r>
            <a:r>
              <a:rPr lang="ru-RU" dirty="0"/>
              <a:t>заслуженный тренер РСФСР.</a:t>
            </a:r>
          </a:p>
          <a:p>
            <a:pPr marL="0" indent="0" algn="just" fontAlgn="base">
              <a:lnSpc>
                <a:spcPct val="120000"/>
              </a:lnSpc>
              <a:spcBef>
                <a:spcPts val="0"/>
              </a:spcBef>
              <a:spcAft>
                <a:spcPts val="0"/>
              </a:spcAft>
              <a:buNone/>
            </a:pPr>
            <a:r>
              <a:rPr lang="ru-RU" dirty="0" smtClean="0"/>
              <a:t>Выступал </a:t>
            </a:r>
            <a:r>
              <a:rPr lang="ru-RU" dirty="0"/>
              <a:t>в троеборье под руководством известного тренера и троеборца В. Н. Куйбышева. Первым тренером по выездке у Виктора Максимовича был замечательный мастер Н. А. Ситько, который сформировал из троеборца всадника высшей школы. </a:t>
            </a:r>
            <a:r>
              <a:rPr lang="ru-RU" dirty="0" smtClean="0"/>
              <a:t>Более </a:t>
            </a:r>
            <a:r>
              <a:rPr lang="ru-RU" dirty="0"/>
              <a:t>10 лет </a:t>
            </a:r>
            <a:r>
              <a:rPr lang="ru-RU" dirty="0" smtClean="0"/>
              <a:t>был </a:t>
            </a:r>
            <a:r>
              <a:rPr lang="ru-RU" dirty="0"/>
              <a:t>в сборной команде у Анастасьева Г. Т. и должен был выступать на Барсе в 1968 году на Олимпиаде в Мехико, только трагическая случайность помешала ему это сделать</a:t>
            </a:r>
            <a:r>
              <a:rPr lang="ru-RU" dirty="0" smtClean="0"/>
              <a:t>. </a:t>
            </a:r>
            <a:r>
              <a:rPr lang="ru-RU" dirty="0"/>
              <a:t> В 1971 году </a:t>
            </a:r>
            <a:r>
              <a:rPr lang="ru-RU" dirty="0" smtClean="0"/>
              <a:t>на Спартакиаде народов СССР был </a:t>
            </a:r>
            <a:r>
              <a:rPr lang="ru-RU" dirty="0"/>
              <a:t>четвертым </a:t>
            </a:r>
            <a:r>
              <a:rPr lang="ru-RU" dirty="0" smtClean="0"/>
              <a:t> на Торпедисте.</a:t>
            </a:r>
            <a:r>
              <a:rPr lang="ru-RU" dirty="0"/>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915" y="0"/>
            <a:ext cx="4688085" cy="6858000"/>
          </a:xfrm>
          <a:prstGeom prst="rect">
            <a:avLst/>
          </a:prstGeom>
        </p:spPr>
      </p:pic>
    </p:spTree>
    <p:extLst>
      <p:ext uri="{BB962C8B-B14F-4D97-AF65-F5344CB8AC3E}">
        <p14:creationId xmlns:p14="http://schemas.microsoft.com/office/powerpoint/2010/main" val="186324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6282" y="338668"/>
            <a:ext cx="7618519" cy="1405466"/>
          </a:xfrm>
        </p:spPr>
        <p:txBody>
          <a:bodyPr>
            <a:normAutofit/>
          </a:bodyPr>
          <a:lstStyle/>
          <a:p>
            <a:r>
              <a:rPr lang="ru-RU" dirty="0" smtClean="0"/>
              <a:t>Тишкин </a:t>
            </a:r>
            <a:r>
              <a:rPr lang="ru-RU" dirty="0"/>
              <a:t>Владимир </a:t>
            </a:r>
            <a:r>
              <a:rPr lang="ru-RU" dirty="0" err="1" smtClean="0"/>
              <a:t>Тагирович</a:t>
            </a:r>
            <a:r>
              <a:rPr lang="ru-RU" dirty="0" smtClean="0"/>
              <a:t> </a:t>
            </a:r>
            <a:endParaRPr lang="ru-RU" dirty="0"/>
          </a:p>
        </p:txBody>
      </p:sp>
      <p:sp>
        <p:nvSpPr>
          <p:cNvPr id="3" name="Объект 2"/>
          <p:cNvSpPr>
            <a:spLocks noGrp="1"/>
          </p:cNvSpPr>
          <p:nvPr>
            <p:ph idx="1"/>
          </p:nvPr>
        </p:nvSpPr>
        <p:spPr>
          <a:xfrm>
            <a:off x="4133215" y="1676400"/>
            <a:ext cx="7601587" cy="5181600"/>
          </a:xfrm>
        </p:spPr>
        <p:txBody>
          <a:bodyPr>
            <a:normAutofit/>
          </a:bodyPr>
          <a:lstStyle/>
          <a:p>
            <a:pPr marL="0" indent="0" algn="ctr">
              <a:buNone/>
            </a:pPr>
            <a:r>
              <a:rPr lang="ru-RU" dirty="0" smtClean="0">
                <a:latin typeface="Arial" panose="020B0604020202020204" pitchFamily="34" charset="0"/>
                <a:cs typeface="Arial" panose="020B0604020202020204" pitchFamily="34" charset="0"/>
              </a:rPr>
              <a:t>Заслуженный </a:t>
            </a:r>
            <a:r>
              <a:rPr lang="ru-RU" dirty="0">
                <a:latin typeface="Arial" panose="020B0604020202020204" pitchFamily="34" charset="0"/>
                <a:cs typeface="Arial" panose="020B0604020202020204" pitchFamily="34" charset="0"/>
              </a:rPr>
              <a:t>мастер спорта </a:t>
            </a:r>
            <a:r>
              <a:rPr lang="ru-RU" dirty="0" smtClean="0">
                <a:latin typeface="Arial" panose="020B0604020202020204" pitchFamily="34" charset="0"/>
                <a:cs typeface="Arial" panose="020B0604020202020204" pitchFamily="34" charset="0"/>
              </a:rPr>
              <a:t>России. </a:t>
            </a:r>
          </a:p>
          <a:p>
            <a:pPr marL="0" indent="0" algn="ctr">
              <a:buNone/>
            </a:pPr>
            <a:r>
              <a:rPr lang="ru-RU" dirty="0" smtClean="0">
                <a:latin typeface="Arial" panose="020B0604020202020204" pitchFamily="34" charset="0"/>
                <a:cs typeface="Arial" panose="020B0604020202020204" pitchFamily="34" charset="0"/>
              </a:rPr>
              <a:t>Судья </a:t>
            </a:r>
            <a:r>
              <a:rPr lang="ru-RU" dirty="0">
                <a:latin typeface="Arial" panose="020B0604020202020204" pitchFamily="34" charset="0"/>
                <a:cs typeface="Arial" panose="020B0604020202020204" pitchFamily="34" charset="0"/>
              </a:rPr>
              <a:t>международной </a:t>
            </a:r>
            <a:r>
              <a:rPr lang="ru-RU" dirty="0" smtClean="0">
                <a:latin typeface="Arial" panose="020B0604020202020204" pitchFamily="34" charset="0"/>
                <a:cs typeface="Arial" panose="020B0604020202020204" pitchFamily="34" charset="0"/>
              </a:rPr>
              <a:t>категории. </a:t>
            </a:r>
          </a:p>
          <a:p>
            <a:pPr marL="0" indent="0" algn="ctr">
              <a:buNone/>
            </a:pPr>
            <a:r>
              <a:rPr lang="ru-RU" dirty="0" smtClean="0">
                <a:latin typeface="Arial" panose="020B0604020202020204" pitchFamily="34" charset="0"/>
                <a:cs typeface="Arial" panose="020B0604020202020204" pitchFamily="34" charset="0"/>
              </a:rPr>
              <a:t>Заслуженный </a:t>
            </a:r>
            <a:r>
              <a:rPr lang="ru-RU" dirty="0">
                <a:latin typeface="Arial" panose="020B0604020202020204" pitchFamily="34" charset="0"/>
                <a:cs typeface="Arial" panose="020B0604020202020204" pitchFamily="34" charset="0"/>
              </a:rPr>
              <a:t>тренер </a:t>
            </a:r>
            <a:r>
              <a:rPr lang="ru-RU" dirty="0" smtClean="0">
                <a:latin typeface="Arial" panose="020B0604020202020204" pitchFamily="34" charset="0"/>
                <a:cs typeface="Arial" panose="020B0604020202020204" pitchFamily="34" charset="0"/>
              </a:rPr>
              <a:t>России.</a:t>
            </a:r>
            <a:endParaRPr lang="ru-RU" dirty="0">
              <a:latin typeface="Arial" panose="020B0604020202020204" pitchFamily="34" charset="0"/>
              <a:cs typeface="Arial" panose="020B0604020202020204" pitchFamily="34" charset="0"/>
            </a:endParaRPr>
          </a:p>
          <a:p>
            <a:pPr marL="0" indent="0" algn="ctr">
              <a:buNone/>
            </a:pPr>
            <a:r>
              <a:rPr lang="ru-RU" dirty="0" smtClean="0">
                <a:latin typeface="Arial" panose="020B0604020202020204" pitchFamily="34" charset="0"/>
                <a:cs typeface="Arial" panose="020B0604020202020204" pitchFamily="34" charset="0"/>
              </a:rPr>
              <a:t>Двукратный Чемпион </a:t>
            </a:r>
            <a:r>
              <a:rPr lang="ru-RU" dirty="0">
                <a:latin typeface="Arial" panose="020B0604020202020204" pitchFamily="34" charset="0"/>
                <a:cs typeface="Arial" panose="020B0604020202020204" pitchFamily="34" charset="0"/>
              </a:rPr>
              <a:t>Европы по </a:t>
            </a:r>
            <a:r>
              <a:rPr lang="ru-RU" dirty="0" smtClean="0">
                <a:latin typeface="Arial" panose="020B0604020202020204" pitchFamily="34" charset="0"/>
                <a:cs typeface="Arial" panose="020B0604020202020204" pitchFamily="34" charset="0"/>
              </a:rPr>
              <a:t>троеборью (</a:t>
            </a:r>
            <a:r>
              <a:rPr lang="ru-RU" dirty="0">
                <a:latin typeface="Arial" panose="020B0604020202020204" pitchFamily="34" charset="0"/>
                <a:cs typeface="Arial" panose="020B0604020202020204" pitchFamily="34" charset="0"/>
              </a:rPr>
              <a:t>1969, 1975</a:t>
            </a:r>
            <a:r>
              <a:rPr lang="ru-RU" dirty="0" smtClean="0">
                <a:latin typeface="Arial" panose="020B0604020202020204" pitchFamily="34" charset="0"/>
                <a:cs typeface="Arial" panose="020B0604020202020204" pitchFamily="34" charset="0"/>
              </a:rPr>
              <a:t>). Серебряный </a:t>
            </a:r>
            <a:r>
              <a:rPr lang="ru-RU" dirty="0">
                <a:latin typeface="Arial" panose="020B0604020202020204" pitchFamily="34" charset="0"/>
                <a:cs typeface="Arial" panose="020B0604020202020204" pitchFamily="34" charset="0"/>
              </a:rPr>
              <a:t>призер Спартакиады народов СССР (1979, 1983</a:t>
            </a:r>
            <a:r>
              <a:rPr lang="ru-RU" dirty="0" smtClean="0">
                <a:latin typeface="Arial" panose="020B0604020202020204" pitchFamily="34" charset="0"/>
                <a:cs typeface="Arial" panose="020B0604020202020204" pitchFamily="34" charset="0"/>
              </a:rPr>
              <a:t>). Старший </a:t>
            </a:r>
            <a:r>
              <a:rPr lang="ru-RU" dirty="0">
                <a:latin typeface="Arial" panose="020B0604020202020204" pitchFamily="34" charset="0"/>
                <a:cs typeface="Arial" panose="020B0604020202020204" pitchFamily="34" charset="0"/>
              </a:rPr>
              <a:t>тренер сборной команды России  (1992-1998</a:t>
            </a:r>
            <a:r>
              <a:rPr lang="ru-RU" dirty="0" smtClean="0">
                <a:latin typeface="Arial" panose="020B0604020202020204" pitchFamily="34" charset="0"/>
                <a:cs typeface="Arial" panose="020B0604020202020204" pitchFamily="34" charset="0"/>
              </a:rPr>
              <a:t>). Главный </a:t>
            </a:r>
            <a:r>
              <a:rPr lang="ru-RU" dirty="0">
                <a:latin typeface="Arial" panose="020B0604020202020204" pitchFamily="34" charset="0"/>
                <a:cs typeface="Arial" panose="020B0604020202020204" pitchFamily="34" charset="0"/>
              </a:rPr>
              <a:t>тренер сборных команд России (2006)  </a:t>
            </a:r>
            <a:endParaRPr lang="ru-RU" dirty="0" smtClean="0">
              <a:latin typeface="Arial" panose="020B0604020202020204" pitchFamily="34" charset="0"/>
              <a:cs typeface="Arial" panose="020B0604020202020204" pitchFamily="34" charset="0"/>
            </a:endParaRPr>
          </a:p>
        </p:txBody>
      </p:sp>
      <p:pic>
        <p:nvPicPr>
          <p:cNvPr id="4" name="Рисунок 3" descr="http://cska.ru/upload/gallery_564585ce58b9b.jpg"/>
          <p:cNvPicPr/>
          <p:nvPr/>
        </p:nvPicPr>
        <p:blipFill>
          <a:blip r:embed="rId2">
            <a:extLst>
              <a:ext uri="{28A0092B-C50C-407E-A947-70E740481C1C}">
                <a14:useLocalDpi xmlns:a14="http://schemas.microsoft.com/office/drawing/2010/main" val="0"/>
              </a:ext>
            </a:extLst>
          </a:blip>
          <a:srcRect/>
          <a:stretch>
            <a:fillRect/>
          </a:stretch>
        </p:blipFill>
        <p:spPr bwMode="auto">
          <a:xfrm>
            <a:off x="304801" y="931335"/>
            <a:ext cx="3557481" cy="4451985"/>
          </a:xfrm>
          <a:prstGeom prst="rect">
            <a:avLst/>
          </a:prstGeom>
          <a:noFill/>
          <a:ln>
            <a:noFill/>
          </a:ln>
        </p:spPr>
      </p:pic>
    </p:spTree>
    <p:extLst>
      <p:ext uri="{BB962C8B-B14F-4D97-AF65-F5344CB8AC3E}">
        <p14:creationId xmlns:p14="http://schemas.microsoft.com/office/powerpoint/2010/main" val="2315574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310" y="0"/>
            <a:ext cx="6275832" cy="4168140"/>
          </a:xfrm>
          <a:prstGeom prst="rect">
            <a:avLst/>
          </a:prstGeom>
        </p:spPr>
      </p:pic>
      <p:pic>
        <p:nvPicPr>
          <p:cNvPr id="5" name="Рисунок 4"/>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18360" r="28000" b="12999"/>
          <a:stretch/>
        </p:blipFill>
        <p:spPr>
          <a:xfrm>
            <a:off x="2889384" y="481921"/>
            <a:ext cx="3731354" cy="503114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995" y="4168140"/>
            <a:ext cx="4154147" cy="2689859"/>
          </a:xfrm>
          <a:prstGeom prst="rect">
            <a:avLst/>
          </a:prstGeom>
        </p:spPr>
      </p:pic>
      <p:pic>
        <p:nvPicPr>
          <p:cNvPr id="8" name="Рисунок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400000">
            <a:off x="-518517" y="1859689"/>
            <a:ext cx="4087283" cy="2728519"/>
          </a:xfrm>
          <a:prstGeom prst="rect">
            <a:avLst/>
          </a:prstGeom>
        </p:spPr>
      </p:pic>
      <p:sp>
        <p:nvSpPr>
          <p:cNvPr id="3" name="Прямоугольник 2"/>
          <p:cNvSpPr/>
          <p:nvPr/>
        </p:nvSpPr>
        <p:spPr>
          <a:xfrm>
            <a:off x="0" y="5316333"/>
            <a:ext cx="8771468" cy="1569660"/>
          </a:xfrm>
          <a:prstGeom prst="rect">
            <a:avLst/>
          </a:prstGeom>
        </p:spPr>
        <p:txBody>
          <a:bodyPr wrap="square">
            <a:spAutoFit/>
          </a:bodyPr>
          <a:lstStyle/>
          <a:p>
            <a:pPr algn="ctr"/>
            <a:r>
              <a:rPr lang="ru-RU" sz="3200" dirty="0" smtClean="0"/>
              <a:t>Майор</a:t>
            </a:r>
            <a:r>
              <a:rPr lang="ru-RU" sz="3200" dirty="0"/>
              <a:t>, </a:t>
            </a:r>
            <a:r>
              <a:rPr lang="ru-RU" sz="3200" dirty="0" smtClean="0"/>
              <a:t>Мастер спорта международного класса, </a:t>
            </a:r>
            <a:r>
              <a:rPr lang="ru-RU" sz="3200" dirty="0"/>
              <a:t>Чемпион Европы по троеборью, Бронзовый Чемпион Мира.</a:t>
            </a:r>
          </a:p>
        </p:txBody>
      </p:sp>
      <p:sp>
        <p:nvSpPr>
          <p:cNvPr id="2" name="Заголовок 1"/>
          <p:cNvSpPr>
            <a:spLocks noGrp="1"/>
          </p:cNvSpPr>
          <p:nvPr>
            <p:ph type="title"/>
          </p:nvPr>
        </p:nvSpPr>
        <p:spPr>
          <a:xfrm>
            <a:off x="0" y="-345810"/>
            <a:ext cx="10972800" cy="1143000"/>
          </a:xfrm>
        </p:spPr>
        <p:txBody>
          <a:bodyPr/>
          <a:lstStyle/>
          <a:p>
            <a:pPr algn="l"/>
            <a:r>
              <a:rPr lang="ru-RU" dirty="0" smtClean="0"/>
              <a:t>Ланюгин Владимир Васильевич</a:t>
            </a:r>
            <a:endParaRPr lang="ru-RU" dirty="0"/>
          </a:p>
        </p:txBody>
      </p:sp>
    </p:spTree>
    <p:extLst>
      <p:ext uri="{BB962C8B-B14F-4D97-AF65-F5344CB8AC3E}">
        <p14:creationId xmlns:p14="http://schemas.microsoft.com/office/powerpoint/2010/main" val="1436031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667" y="0"/>
            <a:ext cx="10972800" cy="1143000"/>
          </a:xfrm>
        </p:spPr>
        <p:txBody>
          <a:bodyPr/>
          <a:lstStyle/>
          <a:p>
            <a:r>
              <a:rPr lang="ru-RU" dirty="0" smtClean="0"/>
              <a:t>Макарова Татьяна Ростиславовна</a:t>
            </a:r>
            <a:endParaRPr lang="ru-RU" dirty="0"/>
          </a:p>
        </p:txBody>
      </p:sp>
      <p:sp>
        <p:nvSpPr>
          <p:cNvPr id="3" name="Объект 2"/>
          <p:cNvSpPr>
            <a:spLocks noGrp="1"/>
          </p:cNvSpPr>
          <p:nvPr>
            <p:ph idx="1"/>
          </p:nvPr>
        </p:nvSpPr>
        <p:spPr>
          <a:xfrm>
            <a:off x="169332" y="812797"/>
            <a:ext cx="11684001" cy="1540935"/>
          </a:xfrm>
        </p:spPr>
        <p:txBody>
          <a:bodyPr>
            <a:normAutofit fontScale="62500" lnSpcReduction="20000"/>
          </a:bodyPr>
          <a:lstStyle/>
          <a:p>
            <a:pPr marL="0" indent="0">
              <a:buNone/>
            </a:pPr>
            <a:r>
              <a:rPr lang="ru-RU" dirty="0"/>
              <a:t>  Мастер спорта по выездке, спортсменка ЦСКА </a:t>
            </a:r>
            <a:r>
              <a:rPr lang="ru-RU" dirty="0" smtClean="0"/>
              <a:t>. Неоднократный призер крупнейших Российских соревнований. Спортивный путь Макаровой к получению звания мастера спорта СССР - обычный путь большинства спортсменов-конников. Группа начинающих, затем тренировки в конноспортивной секции. Первые шаги в конном спорте она делала под руководством опытных наставников: А. М. Левина, Н. А. Ситько, Г. Т. Череда, И. А. Калита</a:t>
            </a:r>
            <a:r>
              <a:rPr lang="ru-RU" dirty="0"/>
              <a:t> </a:t>
            </a:r>
            <a:r>
              <a:rPr lang="ru-RU" dirty="0" smtClean="0"/>
              <a:t>- опытнейшие тренеры и безгранично преданные конному спорту люди.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67468"/>
            <a:ext cx="5937827" cy="4690532"/>
          </a:xfrm>
          <a:prstGeom prst="rect">
            <a:avLst/>
          </a:prstGeom>
        </p:spPr>
      </p:pic>
      <p:sp>
        <p:nvSpPr>
          <p:cNvPr id="5" name="Прямоугольник 4"/>
          <p:cNvSpPr/>
          <p:nvPr/>
        </p:nvSpPr>
        <p:spPr>
          <a:xfrm>
            <a:off x="6157959" y="2184740"/>
            <a:ext cx="5610708" cy="2308324"/>
          </a:xfrm>
          <a:prstGeom prst="rect">
            <a:avLst/>
          </a:prstGeom>
        </p:spPr>
        <p:txBody>
          <a:bodyPr wrap="square">
            <a:spAutoFit/>
          </a:bodyPr>
          <a:lstStyle/>
          <a:p>
            <a:pPr algn="ctr"/>
            <a:r>
              <a:rPr lang="ru-RU" dirty="0"/>
              <a:t>В Большом призе на III Всесоюзных спортивных играх молодежи Татьяна Макарова заняла первое место, выступив на шестнадцатилетнем Имбире. На Кубке СССР получила бронзовую медаль.  В 1981 году Татьяна Макарова в составе юношеской сборной страны ездила в Голландию на международные соревнования. </a:t>
            </a:r>
            <a:br>
              <a:rPr lang="ru-RU" dirty="0"/>
            </a:br>
            <a:endParaRPr lang="ru-RU" dirty="0"/>
          </a:p>
        </p:txBody>
      </p:sp>
    </p:spTree>
    <p:extLst>
      <p:ext uri="{BB962C8B-B14F-4D97-AF65-F5344CB8AC3E}">
        <p14:creationId xmlns:p14="http://schemas.microsoft.com/office/powerpoint/2010/main" val="1648328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994397"/>
            <a:ext cx="12192000" cy="1143000"/>
          </a:xfrm>
        </p:spPr>
        <p:txBody>
          <a:bodyPr>
            <a:normAutofit fontScale="90000"/>
          </a:bodyPr>
          <a:lstStyle/>
          <a:p>
            <a:r>
              <a:rPr lang="ru-RU" sz="3100" b="1" dirty="0"/>
              <a:t>Первые Всемирные Военные Игры </a:t>
            </a:r>
            <a:r>
              <a:rPr lang="ru-RU" sz="3100" b="1" dirty="0" smtClean="0"/>
              <a:t>Рим-1995</a:t>
            </a:r>
            <a:r>
              <a:rPr lang="ru-RU" sz="3100" dirty="0"/>
              <a:t/>
            </a:r>
            <a:br>
              <a:rPr lang="ru-RU" sz="3100" dirty="0"/>
            </a:br>
            <a:r>
              <a:rPr lang="ru-RU" sz="2000" dirty="0"/>
              <a:t>Бронзовые призёры: Панченко  Владимир, Гудзюк Василий, </a:t>
            </a:r>
            <a:r>
              <a:rPr lang="ru-RU" sz="2000" dirty="0" err="1"/>
              <a:t>Тикот</a:t>
            </a:r>
            <a:r>
              <a:rPr lang="ru-RU" sz="2000" dirty="0"/>
              <a:t> Эдуард, Новосадова Ольга</a:t>
            </a:r>
            <a:br>
              <a:rPr lang="ru-RU" sz="2000" dirty="0"/>
            </a:b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8533" y="-1"/>
            <a:ext cx="9451773" cy="6062133"/>
          </a:xfrm>
          <a:prstGeom prst="rect">
            <a:avLst/>
          </a:prstGeom>
        </p:spPr>
      </p:pic>
    </p:spTree>
    <p:extLst>
      <p:ext uri="{BB962C8B-B14F-4D97-AF65-F5344CB8AC3E}">
        <p14:creationId xmlns:p14="http://schemas.microsoft.com/office/powerpoint/2010/main" val="839672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3732" y="274638"/>
            <a:ext cx="6688667" cy="2417762"/>
          </a:xfrm>
        </p:spPr>
        <p:txBody>
          <a:bodyPr>
            <a:normAutofit/>
          </a:bodyPr>
          <a:lstStyle/>
          <a:p>
            <a:r>
              <a:rPr lang="ru-RU" sz="5400" b="0" dirty="0">
                <a:effectLst/>
              </a:rPr>
              <a:t>Гудзюк Василий Иванович</a:t>
            </a: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520037" y="901400"/>
            <a:ext cx="6398709" cy="5004565"/>
          </a:xfrm>
          <a:prstGeom prst="rect">
            <a:avLst/>
          </a:prstGeom>
        </p:spPr>
      </p:pic>
      <p:sp>
        <p:nvSpPr>
          <p:cNvPr id="4" name="Прямоугольник 3"/>
          <p:cNvSpPr/>
          <p:nvPr/>
        </p:nvSpPr>
        <p:spPr>
          <a:xfrm>
            <a:off x="5503334" y="2743282"/>
            <a:ext cx="6096000" cy="1754326"/>
          </a:xfrm>
          <a:prstGeom prst="rect">
            <a:avLst/>
          </a:prstGeom>
        </p:spPr>
        <p:txBody>
          <a:bodyPr>
            <a:spAutoFit/>
          </a:bodyPr>
          <a:lstStyle/>
          <a:p>
            <a:r>
              <a:rPr lang="ru-RU" sz="3600" dirty="0" smtClean="0">
                <a:latin typeface="+mj-lt"/>
              </a:rPr>
              <a:t>Мастер спорта. </a:t>
            </a:r>
            <a:r>
              <a:rPr lang="ru-RU" sz="3600" dirty="0">
                <a:latin typeface="+mj-lt"/>
              </a:rPr>
              <a:t>Обладатель Кубка СССР по конкуру. Чемпион СНГ</a:t>
            </a:r>
          </a:p>
        </p:txBody>
      </p:sp>
      <p:sp>
        <p:nvSpPr>
          <p:cNvPr id="5" name="Прямоугольник 4"/>
          <p:cNvSpPr/>
          <p:nvPr/>
        </p:nvSpPr>
        <p:spPr>
          <a:xfrm>
            <a:off x="5317067" y="5561743"/>
            <a:ext cx="5012266" cy="523220"/>
          </a:xfrm>
          <a:prstGeom prst="rect">
            <a:avLst/>
          </a:prstGeom>
        </p:spPr>
        <p:txBody>
          <a:bodyPr wrap="square">
            <a:spAutoFit/>
          </a:bodyPr>
          <a:lstStyle/>
          <a:p>
            <a:r>
              <a:rPr lang="ru-RU" sz="2800" dirty="0" smtClean="0"/>
              <a:t>Гудзюк В.И. на </a:t>
            </a:r>
            <a:r>
              <a:rPr lang="ru-RU" sz="2800" dirty="0" err="1" smtClean="0"/>
              <a:t>Офсайте</a:t>
            </a:r>
            <a:endParaRPr lang="ru-RU" sz="2800" dirty="0"/>
          </a:p>
        </p:txBody>
      </p:sp>
    </p:spTree>
    <p:extLst>
      <p:ext uri="{BB962C8B-B14F-4D97-AF65-F5344CB8AC3E}">
        <p14:creationId xmlns:p14="http://schemas.microsoft.com/office/powerpoint/2010/main" val="1061344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 y="111655"/>
            <a:ext cx="3657600" cy="2587095"/>
          </a:xfrm>
        </p:spPr>
        <p:txBody>
          <a:bodyPr>
            <a:normAutofit/>
          </a:bodyPr>
          <a:lstStyle/>
          <a:p>
            <a:pPr algn="l"/>
            <a:r>
              <a:rPr lang="ru-RU" sz="4400" dirty="0"/>
              <a:t>Новосадова Ольга</a:t>
            </a:r>
            <a:br>
              <a:rPr lang="ru-RU" sz="4400"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0"/>
            <a:ext cx="8128000" cy="5397500"/>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4696" t="13679" r="21936"/>
          <a:stretch/>
        </p:blipFill>
        <p:spPr>
          <a:xfrm>
            <a:off x="0" y="2252728"/>
            <a:ext cx="4284133" cy="4605272"/>
          </a:xfrm>
          <a:prstGeom prst="rect">
            <a:avLst/>
          </a:prstGeom>
        </p:spPr>
      </p:pic>
    </p:spTree>
    <p:extLst>
      <p:ext uri="{BB962C8B-B14F-4D97-AF65-F5344CB8AC3E}">
        <p14:creationId xmlns:p14="http://schemas.microsoft.com/office/powerpoint/2010/main" val="4066255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267" y="6285973"/>
            <a:ext cx="11802533" cy="572029"/>
          </a:xfrm>
        </p:spPr>
        <p:txBody>
          <a:bodyPr>
            <a:noAutofit/>
          </a:bodyPr>
          <a:lstStyle/>
          <a:p>
            <a:r>
              <a:rPr lang="ru-RU" sz="1800" b="1" dirty="0">
                <a:latin typeface="Arial" panose="020B0604020202020204" pitchFamily="34" charset="0"/>
                <a:cs typeface="Arial" panose="020B0604020202020204" pitchFamily="34" charset="0"/>
              </a:rPr>
              <a:t>Олимпийские игры в Токио в 1964 г. </a:t>
            </a:r>
            <a:r>
              <a:rPr lang="ru-RU" sz="1800" dirty="0">
                <a:latin typeface="Arial" panose="020B0604020202020204" pitchFamily="34" charset="0"/>
                <a:cs typeface="Arial" panose="020B0604020202020204" pitchFamily="34" charset="0"/>
              </a:rPr>
              <a:t>На тренировке - члены олимпийской сборной по троеборью: </a:t>
            </a:r>
            <a:r>
              <a:rPr lang="ru-RU" sz="1800" dirty="0" smtClean="0">
                <a:latin typeface="Arial" panose="020B0604020202020204" pitchFamily="34" charset="0"/>
                <a:cs typeface="Arial" panose="020B0604020202020204" pitchFamily="34" charset="0"/>
              </a:rPr>
              <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Г</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Газюмов</a:t>
            </a:r>
            <a:r>
              <a:rPr lang="ru-RU" sz="1800" dirty="0">
                <a:latin typeface="Arial" panose="020B0604020202020204" pitchFamily="34" charset="0"/>
                <a:cs typeface="Arial" panose="020B0604020202020204" pitchFamily="34" charset="0"/>
              </a:rPr>
              <a:t> на Грани (справа), Б. Коньков на Румбе (слева), А. Соколов на Спруте (в глубине кадра)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443" y="2"/>
            <a:ext cx="10921159" cy="6282267"/>
          </a:xfrm>
        </p:spPr>
      </p:pic>
    </p:spTree>
    <p:extLst>
      <p:ext uri="{BB962C8B-B14F-4D97-AF65-F5344CB8AC3E}">
        <p14:creationId xmlns:p14="http://schemas.microsoft.com/office/powerpoint/2010/main" val="81472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0804" y="0"/>
            <a:ext cx="9601196" cy="1303867"/>
          </a:xfrm>
        </p:spPr>
        <p:txBody>
          <a:bodyPr/>
          <a:lstStyle/>
          <a:p>
            <a:pPr algn="r"/>
            <a:r>
              <a:rPr lang="ru-RU" dirty="0" smtClean="0"/>
              <a:t>Валентина Сергиенко</a:t>
            </a:r>
            <a:endParaRPr lang="ru-RU" dirty="0"/>
          </a:p>
        </p:txBody>
      </p:sp>
      <p:sp>
        <p:nvSpPr>
          <p:cNvPr id="3" name="Объект 2"/>
          <p:cNvSpPr>
            <a:spLocks noGrp="1"/>
          </p:cNvSpPr>
          <p:nvPr>
            <p:ph idx="1"/>
          </p:nvPr>
        </p:nvSpPr>
        <p:spPr>
          <a:xfrm>
            <a:off x="6366934" y="2540001"/>
            <a:ext cx="4995335" cy="3679825"/>
          </a:xfrm>
        </p:spPr>
        <p:txBody>
          <a:bodyPr>
            <a:normAutofit fontScale="77500" lnSpcReduction="20000"/>
          </a:bodyPr>
          <a:lstStyle/>
          <a:p>
            <a:pPr>
              <a:lnSpc>
                <a:spcPct val="120000"/>
              </a:lnSpc>
              <a:spcBef>
                <a:spcPts val="0"/>
              </a:spcBef>
              <a:spcAft>
                <a:spcPts val="0"/>
              </a:spcAft>
            </a:pPr>
            <a:r>
              <a:rPr lang="ru-RU" dirty="0" smtClean="0"/>
              <a:t>Мастер спорта. </a:t>
            </a:r>
          </a:p>
          <a:p>
            <a:pPr>
              <a:lnSpc>
                <a:spcPct val="120000"/>
              </a:lnSpc>
              <a:spcBef>
                <a:spcPts val="0"/>
              </a:spcBef>
              <a:spcAft>
                <a:spcPts val="0"/>
              </a:spcAft>
            </a:pPr>
            <a:r>
              <a:rPr lang="ru-RU" dirty="0" smtClean="0"/>
              <a:t>Неоднократный </a:t>
            </a:r>
            <a:r>
              <a:rPr lang="ru-RU" dirty="0"/>
              <a:t>призер Чемпионатов Москвы по выездке</a:t>
            </a:r>
            <a:r>
              <a:rPr lang="ru-RU" dirty="0" smtClean="0"/>
              <a:t>.</a:t>
            </a:r>
          </a:p>
          <a:p>
            <a:pPr>
              <a:lnSpc>
                <a:spcPct val="120000"/>
              </a:lnSpc>
              <a:spcBef>
                <a:spcPts val="0"/>
              </a:spcBef>
              <a:spcAft>
                <a:spcPts val="0"/>
              </a:spcAft>
            </a:pPr>
            <a:r>
              <a:rPr lang="ru-RU" dirty="0"/>
              <a:t>Кубок г. Москвы по выездке 2010 г</a:t>
            </a:r>
            <a:r>
              <a:rPr lang="ru-RU" dirty="0" smtClean="0"/>
              <a:t>.</a:t>
            </a:r>
            <a:r>
              <a:rPr lang="ru-RU" dirty="0"/>
              <a:t> Чемпионат и </a:t>
            </a:r>
            <a:r>
              <a:rPr lang="ru-RU" dirty="0" smtClean="0"/>
              <a:t>первенство, </a:t>
            </a:r>
            <a:r>
              <a:rPr lang="ru-RU" dirty="0"/>
              <a:t>Центрального ФО 2011 г. </a:t>
            </a:r>
          </a:p>
          <a:p>
            <a:pPr>
              <a:lnSpc>
                <a:spcPct val="120000"/>
              </a:lnSpc>
              <a:spcBef>
                <a:spcPts val="0"/>
              </a:spcBef>
              <a:spcAft>
                <a:spcPts val="0"/>
              </a:spcAft>
            </a:pPr>
            <a:r>
              <a:rPr lang="ru-RU" dirty="0"/>
              <a:t>Призер CDI YH - ЧЕМПИОНАТ РОССИИ среди всадников на молодых лошадях, "Конный Фестиваль", финал 2013 </a:t>
            </a:r>
            <a:r>
              <a:rPr lang="ru-RU" dirty="0" smtClean="0"/>
              <a:t>г….</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1574"/>
          <a:stretch/>
        </p:blipFill>
        <p:spPr>
          <a:xfrm>
            <a:off x="255058" y="790575"/>
            <a:ext cx="5722408" cy="5581650"/>
          </a:xfrm>
          <a:prstGeom prst="rect">
            <a:avLst/>
          </a:prstGeom>
        </p:spPr>
      </p:pic>
    </p:spTree>
    <p:extLst>
      <p:ext uri="{BB962C8B-B14F-4D97-AF65-F5344CB8AC3E}">
        <p14:creationId xmlns:p14="http://schemas.microsoft.com/office/powerpoint/2010/main" val="2215890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75201" y="638178"/>
            <a:ext cx="6553200" cy="3239557"/>
          </a:xfrm>
        </p:spPr>
        <p:txBody>
          <a:bodyPr>
            <a:normAutofit fontScale="85000" lnSpcReduction="10000"/>
          </a:bodyPr>
          <a:lstStyle/>
          <a:p>
            <a:pPr marL="0" indent="0">
              <a:lnSpc>
                <a:spcPct val="120000"/>
              </a:lnSpc>
              <a:spcBef>
                <a:spcPts val="0"/>
              </a:spcBef>
              <a:spcAft>
                <a:spcPts val="0"/>
              </a:spcAft>
              <a:buNone/>
            </a:pPr>
            <a:r>
              <a:rPr lang="ru-RU" dirty="0" smtClean="0"/>
              <a:t>CDI-W/CDI2</a:t>
            </a:r>
            <a:r>
              <a:rPr lang="ru-RU" dirty="0"/>
              <a:t>*/CDIJ Кубок России, Этап Кубка мира, CDIYH/ЧЕМПИОНАТ РОССИИ по выездке среди молодых лошадей в 2014 г. . </a:t>
            </a:r>
          </a:p>
          <a:p>
            <a:pPr marL="0" indent="0">
              <a:lnSpc>
                <a:spcPct val="120000"/>
              </a:lnSpc>
              <a:spcBef>
                <a:spcPts val="0"/>
              </a:spcBef>
              <a:spcAft>
                <a:spcPts val="0"/>
              </a:spcAft>
              <a:buNone/>
            </a:pPr>
            <a:r>
              <a:rPr lang="ru-RU" dirty="0" smtClean="0"/>
              <a:t>Летний </a:t>
            </a:r>
            <a:r>
              <a:rPr lang="ru-RU" dirty="0"/>
              <a:t>Кубок Федерации конного спорта города Москвы по выездке 1 место в Среднем </a:t>
            </a:r>
            <a:r>
              <a:rPr lang="ru-RU" dirty="0" smtClean="0"/>
              <a:t>Призе </a:t>
            </a:r>
            <a:r>
              <a:rPr lang="ru-RU" dirty="0"/>
              <a:t>№</a:t>
            </a:r>
            <a:r>
              <a:rPr lang="ru-RU" dirty="0" smtClean="0"/>
              <a:t>1 </a:t>
            </a:r>
            <a:r>
              <a:rPr lang="ru-RU" dirty="0"/>
              <a:t>в 2015 г. 1 место</a:t>
            </a:r>
            <a:r>
              <a:rPr lang="ru-RU" dirty="0" smtClean="0"/>
              <a:t>. Лошади: Виват, Неаполь, </a:t>
            </a:r>
            <a:r>
              <a:rPr lang="ru-RU" dirty="0" err="1"/>
              <a:t>Дэнсинг</a:t>
            </a:r>
            <a:r>
              <a:rPr lang="ru-RU" dirty="0"/>
              <a:t> </a:t>
            </a:r>
            <a:r>
              <a:rPr lang="ru-RU" dirty="0" err="1"/>
              <a:t>Флейм</a:t>
            </a:r>
            <a:r>
              <a:rPr lang="ru-RU"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91" y="646641"/>
            <a:ext cx="3990975" cy="558165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812" y="3437466"/>
            <a:ext cx="3684069" cy="2740026"/>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7648" b="8317"/>
          <a:stretch/>
        </p:blipFill>
        <p:spPr>
          <a:xfrm>
            <a:off x="4333878" y="3931674"/>
            <a:ext cx="3372935" cy="2678076"/>
          </a:xfrm>
          <a:prstGeom prst="rect">
            <a:avLst/>
          </a:prstGeom>
        </p:spPr>
      </p:pic>
    </p:spTree>
    <p:extLst>
      <p:ext uri="{BB962C8B-B14F-4D97-AF65-F5344CB8AC3E}">
        <p14:creationId xmlns:p14="http://schemas.microsoft.com/office/powerpoint/2010/main" val="2821131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794" y="0"/>
            <a:ext cx="4577207"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4296288" cy="643466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35" y="-290513"/>
            <a:ext cx="4577207" cy="6858000"/>
          </a:xfrm>
          <a:prstGeom prst="rect">
            <a:avLst/>
          </a:prstGeom>
        </p:spPr>
      </p:pic>
    </p:spTree>
    <p:extLst>
      <p:ext uri="{BB962C8B-B14F-4D97-AF65-F5344CB8AC3E}">
        <p14:creationId xmlns:p14="http://schemas.microsoft.com/office/powerpoint/2010/main" val="2766976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50867" y="829734"/>
            <a:ext cx="2345267" cy="5390092"/>
          </a:xfrm>
        </p:spPr>
        <p:txBody>
          <a:bodyPr>
            <a:normAutofit fontScale="85000" lnSpcReduction="20000"/>
          </a:bodyPr>
          <a:lstStyle/>
          <a:p>
            <a:pPr>
              <a:lnSpc>
                <a:spcPct val="120000"/>
              </a:lnSpc>
              <a:spcBef>
                <a:spcPts val="0"/>
              </a:spcBef>
              <a:spcAft>
                <a:spcPts val="0"/>
              </a:spcAft>
            </a:pPr>
            <a:r>
              <a:rPr lang="ru-RU" dirty="0" smtClean="0"/>
              <a:t>Чемпионат </a:t>
            </a:r>
            <a:r>
              <a:rPr lang="ru-RU" dirty="0"/>
              <a:t>России по выездке среди молодых лошадей в зачете для лошадей 5 лет серебро получила Валентина Сергиенко на </a:t>
            </a:r>
            <a:r>
              <a:rPr lang="ru-RU" dirty="0" err="1"/>
              <a:t>Дэнсинг</a:t>
            </a:r>
            <a:r>
              <a:rPr lang="ru-RU" dirty="0"/>
              <a:t> </a:t>
            </a:r>
            <a:r>
              <a:rPr lang="ru-RU" dirty="0" err="1"/>
              <a:t>Флейм</a:t>
            </a:r>
            <a:r>
              <a:rPr lang="ru-RU" dirty="0" smtClean="0"/>
              <a:t>.</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67" y="628650"/>
            <a:ext cx="8382000" cy="5600700"/>
          </a:xfrm>
          <a:prstGeom prst="rect">
            <a:avLst/>
          </a:prstGeom>
        </p:spPr>
      </p:pic>
    </p:spTree>
    <p:extLst>
      <p:ext uri="{BB962C8B-B14F-4D97-AF65-F5344CB8AC3E}">
        <p14:creationId xmlns:p14="http://schemas.microsoft.com/office/powerpoint/2010/main" val="3932029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БУДУЩЕЕ ЗА НАМИ  </a:t>
            </a:r>
            <a:endParaRPr lang="ru-RU" dirty="0"/>
          </a:p>
        </p:txBody>
      </p:sp>
      <p:sp>
        <p:nvSpPr>
          <p:cNvPr id="3" name="Объект 2"/>
          <p:cNvSpPr>
            <a:spLocks noGrp="1"/>
          </p:cNvSpPr>
          <p:nvPr>
            <p:ph idx="1"/>
          </p:nvPr>
        </p:nvSpPr>
        <p:spPr>
          <a:xfrm>
            <a:off x="1295402" y="2556932"/>
            <a:ext cx="9948332" cy="3318936"/>
          </a:xfrm>
        </p:spPr>
        <p:txBody>
          <a:bodyPr/>
          <a:lstStyle/>
          <a:p>
            <a:pPr marL="0" indent="0">
              <a:buNone/>
            </a:pPr>
            <a:r>
              <a:rPr lang="ru-RU" dirty="0"/>
              <a:t> Думается, неплохая подрастает </a:t>
            </a:r>
            <a:r>
              <a:rPr lang="ru-RU" dirty="0" smtClean="0"/>
              <a:t>сейчас смена в ЦСКА. </a:t>
            </a:r>
            <a:r>
              <a:rPr lang="ru-RU" dirty="0"/>
              <a:t>Впереди у </a:t>
            </a:r>
            <a:r>
              <a:rPr lang="ru-RU" dirty="0" smtClean="0"/>
              <a:t>молодежи </a:t>
            </a:r>
            <a:r>
              <a:rPr lang="ru-RU" dirty="0"/>
              <a:t>интересный спортивный путь. И как знать, может быть, и в честь </a:t>
            </a:r>
            <a:r>
              <a:rPr lang="ru-RU" dirty="0" smtClean="0"/>
              <a:t>наших </a:t>
            </a:r>
            <a:r>
              <a:rPr lang="ru-RU" dirty="0"/>
              <a:t>спортивных побед еще </a:t>
            </a:r>
            <a:r>
              <a:rPr lang="ru-RU" dirty="0" smtClean="0"/>
              <a:t>не раз </a:t>
            </a:r>
            <a:r>
              <a:rPr lang="ru-RU" dirty="0"/>
              <a:t>взметнется на флагштоке </a:t>
            </a:r>
            <a:r>
              <a:rPr lang="ru-RU" dirty="0" smtClean="0"/>
              <a:t>стяг любимой </a:t>
            </a:r>
            <a:r>
              <a:rPr lang="ru-RU" dirty="0"/>
              <a:t>Родины, воспитавшей их и открывшей дорогу в большой спорт</a:t>
            </a:r>
            <a:r>
              <a:rPr lang="ru-RU" dirty="0" smtClean="0"/>
              <a:t>.</a:t>
            </a:r>
          </a:p>
          <a:p>
            <a:pPr marL="0" indent="0">
              <a:buNone/>
            </a:pPr>
            <a:endParaRPr lang="ru-RU" dirty="0"/>
          </a:p>
        </p:txBody>
      </p:sp>
    </p:spTree>
    <p:extLst>
      <p:ext uri="{BB962C8B-B14F-4D97-AF65-F5344CB8AC3E}">
        <p14:creationId xmlns:p14="http://schemas.microsoft.com/office/powerpoint/2010/main" val="2864205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Фотоматериалы взяты с сайтов:</a:t>
            </a:r>
            <a:endParaRPr lang="ru-RU" dirty="0"/>
          </a:p>
        </p:txBody>
      </p:sp>
      <p:sp>
        <p:nvSpPr>
          <p:cNvPr id="3" name="Объект 2"/>
          <p:cNvSpPr>
            <a:spLocks noGrp="1"/>
          </p:cNvSpPr>
          <p:nvPr>
            <p:ph idx="1"/>
          </p:nvPr>
        </p:nvSpPr>
        <p:spPr>
          <a:xfrm>
            <a:off x="1295402" y="2556933"/>
            <a:ext cx="9601196" cy="3556001"/>
          </a:xfrm>
        </p:spPr>
        <p:txBody>
          <a:bodyPr>
            <a:normAutofit fontScale="92500" lnSpcReduction="20000"/>
          </a:bodyPr>
          <a:lstStyle/>
          <a:p>
            <a:r>
              <a:rPr lang="en-US" dirty="0">
                <a:solidFill>
                  <a:schemeClr val="tx1"/>
                </a:solidFill>
              </a:rPr>
              <a:t>http://</a:t>
            </a:r>
            <a:r>
              <a:rPr lang="en-US" dirty="0" smtClean="0">
                <a:solidFill>
                  <a:schemeClr val="tx1"/>
                </a:solidFill>
              </a:rPr>
              <a:t>rus-horse.ru</a:t>
            </a:r>
            <a:endParaRPr lang="ru-RU" dirty="0" smtClean="0">
              <a:solidFill>
                <a:schemeClr val="tx1"/>
              </a:solidFill>
            </a:endParaRPr>
          </a:p>
          <a:p>
            <a:r>
              <a:rPr lang="en-US" dirty="0">
                <a:solidFill>
                  <a:schemeClr val="tx1"/>
                </a:solidFill>
              </a:rPr>
              <a:t>http://www.equestrian.ru/</a:t>
            </a:r>
            <a:endParaRPr lang="ru-RU" dirty="0">
              <a:solidFill>
                <a:schemeClr val="tx1"/>
              </a:solidFill>
            </a:endParaRPr>
          </a:p>
          <a:p>
            <a:r>
              <a:rPr lang="en-US" dirty="0">
                <a:solidFill>
                  <a:schemeClr val="tx1"/>
                </a:solidFill>
              </a:rPr>
              <a:t>https://ru.wikipedia.org</a:t>
            </a:r>
            <a:endParaRPr lang="ru-RU" dirty="0">
              <a:solidFill>
                <a:schemeClr val="tx1"/>
              </a:solidFill>
            </a:endParaRPr>
          </a:p>
          <a:p>
            <a:r>
              <a:rPr lang="en-US" dirty="0">
                <a:solidFill>
                  <a:schemeClr val="tx1"/>
                </a:solidFill>
              </a:rPr>
              <a:t>http</a:t>
            </a:r>
            <a:r>
              <a:rPr lang="en-US" dirty="0" smtClean="0">
                <a:solidFill>
                  <a:schemeClr val="tx1"/>
                </a:solidFill>
              </a:rPr>
              <a:t>://komanda2014.com/person/konnii-sport</a:t>
            </a:r>
            <a:endParaRPr lang="ru-RU" dirty="0" smtClean="0">
              <a:solidFill>
                <a:schemeClr val="tx1"/>
              </a:solidFill>
            </a:endParaRPr>
          </a:p>
          <a:p>
            <a:r>
              <a:rPr lang="en-US" dirty="0">
                <a:solidFill>
                  <a:schemeClr val="tx1"/>
                </a:solidFill>
              </a:rPr>
              <a:t>http://olympteka.ru/olymp/athlets/profile/2098.html</a:t>
            </a:r>
            <a:endParaRPr lang="ru-RU" dirty="0" smtClean="0">
              <a:solidFill>
                <a:schemeClr val="tx1"/>
              </a:solidFill>
            </a:endParaRPr>
          </a:p>
          <a:p>
            <a:r>
              <a:rPr lang="en-US" dirty="0" smtClean="0">
                <a:solidFill>
                  <a:schemeClr val="tx1"/>
                </a:solidFill>
              </a:rPr>
              <a:t>http</a:t>
            </a:r>
            <a:r>
              <a:rPr lang="en-US" dirty="0">
                <a:solidFill>
                  <a:schemeClr val="tx1"/>
                </a:solidFill>
              </a:rPr>
              <a:t>://sport-strana.ru/kalita-ivan-aleksandrovich</a:t>
            </a:r>
            <a:r>
              <a:rPr lang="en-US" dirty="0" smtClean="0">
                <a:solidFill>
                  <a:schemeClr val="tx1"/>
                </a:solidFill>
              </a:rPr>
              <a:t>/</a:t>
            </a:r>
            <a:endParaRPr lang="ru-RU" dirty="0" smtClean="0">
              <a:solidFill>
                <a:schemeClr val="tx1"/>
              </a:solidFill>
            </a:endParaRPr>
          </a:p>
          <a:p>
            <a:r>
              <a:rPr lang="en-US" dirty="0">
                <a:solidFill>
                  <a:schemeClr val="tx1"/>
                </a:solidFill>
              </a:rPr>
              <a:t>http://</a:t>
            </a:r>
            <a:r>
              <a:rPr lang="en-US" dirty="0" smtClean="0">
                <a:solidFill>
                  <a:schemeClr val="tx1"/>
                </a:solidFill>
              </a:rPr>
              <a:t>vk.com/wall-1957707_793</a:t>
            </a:r>
            <a:endParaRPr lang="ru-RU" dirty="0" smtClean="0">
              <a:solidFill>
                <a:schemeClr val="tx1"/>
              </a:solidFill>
            </a:endParaRPr>
          </a:p>
          <a:p>
            <a:r>
              <a:rPr lang="en-US" dirty="0">
                <a:solidFill>
                  <a:schemeClr val="tx1"/>
                </a:solidFill>
              </a:rPr>
              <a:t>http://</a:t>
            </a:r>
            <a:r>
              <a:rPr lang="en-US" dirty="0" smtClean="0">
                <a:solidFill>
                  <a:schemeClr val="tx1"/>
                </a:solidFill>
              </a:rPr>
              <a:t>www.kdvorik.ru/kks/index.php3?mag=41:7:1980&amp;a=236</a:t>
            </a:r>
            <a:endParaRPr lang="ru-RU" dirty="0" smtClean="0">
              <a:solidFill>
                <a:schemeClr val="tx1"/>
              </a:solidFill>
            </a:endParaRPr>
          </a:p>
        </p:txBody>
      </p:sp>
    </p:spTree>
    <p:extLst>
      <p:ext uri="{BB962C8B-B14F-4D97-AF65-F5344CB8AC3E}">
        <p14:creationId xmlns:p14="http://schemas.microsoft.com/office/powerpoint/2010/main" val="4260365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 y="5965039"/>
            <a:ext cx="11582400" cy="1143000"/>
          </a:xfrm>
        </p:spPr>
        <p:txBody>
          <a:bodyPr>
            <a:noAutofit/>
          </a:bodyPr>
          <a:lstStyle/>
          <a:p>
            <a:r>
              <a:rPr lang="ru-RU" sz="2800" dirty="0">
                <a:latin typeface="Arial" panose="020B0604020202020204" pitchFamily="34" charset="0"/>
                <a:cs typeface="Arial" panose="020B0604020202020204" pitchFamily="34" charset="0"/>
              </a:rPr>
              <a:t>Советские троеборцы на чемпионате Европы в Англии в 1962 г. Слева направо: Б. Коньков, Г. </a:t>
            </a:r>
            <a:r>
              <a:rPr lang="ru-RU" sz="2800" dirty="0" err="1">
                <a:latin typeface="Arial" panose="020B0604020202020204" pitchFamily="34" charset="0"/>
                <a:cs typeface="Arial" panose="020B0604020202020204" pitchFamily="34" charset="0"/>
              </a:rPr>
              <a:t>Газюмов</a:t>
            </a:r>
            <a:r>
              <a:rPr lang="ru-RU" sz="2800" dirty="0">
                <a:latin typeface="Arial" panose="020B0604020202020204" pitchFamily="34" charset="0"/>
                <a:cs typeface="Arial" panose="020B0604020202020204" pitchFamily="34" charset="0"/>
              </a:rPr>
              <a:t>, Л. Баклышкин</a:t>
            </a:r>
            <a:r>
              <a:rPr lang="ru-RU" sz="2800" dirty="0" smtClean="0">
                <a:latin typeface="Arial" panose="020B0604020202020204" pitchFamily="34" charset="0"/>
                <a:cs typeface="Arial" panose="020B0604020202020204" pitchFamily="34" charset="0"/>
              </a:rPr>
              <a:t/>
            </a:r>
            <a:br>
              <a:rPr lang="ru-RU" sz="2800" dirty="0" smtClean="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pic>
        <p:nvPicPr>
          <p:cNvPr id="17410" name="Picture 2" descr="Советские троеборцы на чемпионате Европы в Англии в 1962 г. Слева направо: Б. Коньков, Г. Газюмов, Л. Баклышк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065" y="0"/>
            <a:ext cx="7484533" cy="578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0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4.radikal.ru/i106/0809/f4/875d49011d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09" y="676805"/>
            <a:ext cx="6279092" cy="54785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450667" y="867603"/>
            <a:ext cx="4064000" cy="4832092"/>
          </a:xfrm>
          <a:prstGeom prst="rect">
            <a:avLst/>
          </a:prstGeom>
        </p:spPr>
        <p:txBody>
          <a:bodyPr wrap="square">
            <a:spAutoFit/>
          </a:bodyPr>
          <a:lstStyle/>
          <a:p>
            <a:pPr algn="ctr"/>
            <a:r>
              <a:rPr lang="ru-RU" sz="3600" b="1" dirty="0" smtClean="0">
                <a:latin typeface="Arial" panose="020B0604020202020204" pitchFamily="34" charset="0"/>
                <a:cs typeface="Arial" panose="020B0604020202020204" pitchFamily="34" charset="0"/>
              </a:rPr>
              <a:t>КОНКУР</a:t>
            </a:r>
          </a:p>
          <a:p>
            <a:pPr algn="ctr"/>
            <a:r>
              <a:rPr lang="ru-RU" sz="3600" dirty="0" smtClean="0">
                <a:latin typeface="Arial" panose="020B0604020202020204" pitchFamily="34" charset="0"/>
                <a:cs typeface="Arial" panose="020B0604020202020204" pitchFamily="34" charset="0"/>
              </a:rPr>
              <a:t>Чемпионы </a:t>
            </a:r>
            <a:r>
              <a:rPr lang="ru-RU" sz="3600" dirty="0">
                <a:latin typeface="Arial" panose="020B0604020202020204" pitchFamily="34" charset="0"/>
                <a:cs typeface="Arial" panose="020B0604020202020204" pitchFamily="34" charset="0"/>
              </a:rPr>
              <a:t>XXII Олимпийских </a:t>
            </a:r>
            <a:r>
              <a:rPr lang="ru-RU" sz="3600" dirty="0" smtClean="0">
                <a:latin typeface="Arial" panose="020B0604020202020204" pitchFamily="34" charset="0"/>
                <a:cs typeface="Arial" panose="020B0604020202020204" pitchFamily="34" charset="0"/>
              </a:rPr>
              <a:t>игр:</a:t>
            </a:r>
            <a:r>
              <a:rPr lang="ru-RU" sz="3600" dirty="0">
                <a:latin typeface="Arial" panose="020B0604020202020204" pitchFamily="34" charset="0"/>
                <a:cs typeface="Arial" panose="020B0604020202020204" pitchFamily="34" charset="0"/>
              </a:rPr>
              <a:t/>
            </a:r>
            <a:br>
              <a:rPr lang="ru-RU" sz="3600" dirty="0">
                <a:latin typeface="Arial" panose="020B0604020202020204" pitchFamily="34" charset="0"/>
                <a:cs typeface="Arial" panose="020B0604020202020204" pitchFamily="34" charset="0"/>
              </a:rPr>
            </a:br>
            <a:r>
              <a:rPr lang="ru-RU" sz="3600" dirty="0">
                <a:latin typeface="Arial" panose="020B0604020202020204" pitchFamily="34" charset="0"/>
                <a:cs typeface="Arial" panose="020B0604020202020204" pitchFamily="34" charset="0"/>
              </a:rPr>
              <a:t>В. </a:t>
            </a:r>
            <a:r>
              <a:rPr lang="ru-RU" sz="3600" dirty="0" err="1">
                <a:latin typeface="Arial" panose="020B0604020202020204" pitchFamily="34" charset="0"/>
                <a:cs typeface="Arial" panose="020B0604020202020204" pitchFamily="34" charset="0"/>
              </a:rPr>
              <a:t>Чуканов</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a:p>
            <a:pPr algn="ctr"/>
            <a:r>
              <a:rPr lang="ru-RU" sz="3600" dirty="0" smtClean="0">
                <a:latin typeface="Arial" panose="020B0604020202020204" pitchFamily="34" charset="0"/>
                <a:cs typeface="Arial" panose="020B0604020202020204" pitchFamily="34" charset="0"/>
              </a:rPr>
              <a:t>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Асмаев</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a:p>
            <a:pPr algn="ctr"/>
            <a:r>
              <a:rPr lang="ru-RU" sz="3600" dirty="0" smtClean="0">
                <a:latin typeface="Arial" panose="020B0604020202020204" pitchFamily="34" charset="0"/>
                <a:cs typeface="Arial" panose="020B0604020202020204" pitchFamily="34" charset="0"/>
              </a:rPr>
              <a:t>Н</a:t>
            </a:r>
            <a:r>
              <a:rPr lang="ru-RU" sz="3600" dirty="0">
                <a:latin typeface="Arial" panose="020B0604020202020204" pitchFamily="34" charset="0"/>
                <a:cs typeface="Arial" panose="020B0604020202020204" pitchFamily="34" charset="0"/>
              </a:rPr>
              <a:t>. Корольков, и </a:t>
            </a:r>
            <a:endParaRPr lang="ru-RU" sz="3600" dirty="0" smtClean="0">
              <a:latin typeface="Arial" panose="020B0604020202020204" pitchFamily="34" charset="0"/>
              <a:cs typeface="Arial" panose="020B0604020202020204" pitchFamily="34" charset="0"/>
            </a:endParaRPr>
          </a:p>
          <a:p>
            <a:pPr algn="ctr"/>
            <a:r>
              <a:rPr lang="ru-RU" sz="3600" dirty="0" smtClean="0">
                <a:latin typeface="Arial" panose="020B0604020202020204" pitchFamily="34" charset="0"/>
                <a:cs typeface="Arial" panose="020B0604020202020204" pitchFamily="34" charset="0"/>
              </a:rPr>
              <a:t>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Погановский</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a:p>
            <a:pPr algn="ctr"/>
            <a:r>
              <a:rPr lang="ru-RU" sz="2800" dirty="0" smtClean="0">
                <a:latin typeface="Arial" panose="020B0604020202020204" pitchFamily="34" charset="0"/>
                <a:cs typeface="Arial" panose="020B0604020202020204" pitchFamily="34" charset="0"/>
              </a:rPr>
              <a:t>(</a:t>
            </a:r>
            <a:r>
              <a:rPr lang="ru-RU" sz="2800" dirty="0">
                <a:latin typeface="Arial" panose="020B0604020202020204" pitchFamily="34" charset="0"/>
                <a:cs typeface="Arial" panose="020B0604020202020204" pitchFamily="34" charset="0"/>
              </a:rPr>
              <a:t>на фото слева направо)</a:t>
            </a:r>
          </a:p>
        </p:txBody>
      </p:sp>
    </p:spTree>
    <p:extLst>
      <p:ext uri="{BB962C8B-B14F-4D97-AF65-F5344CB8AC3E}">
        <p14:creationId xmlns:p14="http://schemas.microsoft.com/office/powerpoint/2010/main" val="13234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Распопов Владимир Павлович, мастер спорта СССР (1955 г.), судья республиканской категории (1971 г.), неоднократный призер международных соревнований, чемпион СССР (1960 г.), неоднократный призер всесоюзных соревнований по преодолению препятствий. Родился в 1927 г. на станции Долгая Орловской области в семье служащих. Начал заниматься конным спортом в 1944 г. в армии. Окончил кавалерийское училище в 1947 г. и служил инструктором в манеже Министерства обороны СССР. В чемпионатах страны начал участвовать с 1955 г., с 1955 по 1961 г. входил в состав сборной СССР по конкуру. С 1953 по 1962 г. находился в составе конноспортивной команды ЦСКА. Вышел в запас в звании старшего лейтенанта. С 1962 г. работает тренером в различных конноспортивных школах. Награжден медалями. На снимке: В. П. Распопов в 1960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691" y="2"/>
            <a:ext cx="603931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6267" y="-186267"/>
            <a:ext cx="11328400" cy="878977"/>
          </a:xfrm>
        </p:spPr>
        <p:txBody>
          <a:bodyPr>
            <a:normAutofit/>
          </a:bodyPr>
          <a:lstStyle/>
          <a:p>
            <a:pPr algn="l"/>
            <a:r>
              <a:rPr lang="ru-RU" dirty="0" smtClean="0"/>
              <a:t>Распопов Владимир Павлович</a:t>
            </a:r>
            <a:endParaRPr lang="ru-RU" dirty="0"/>
          </a:p>
        </p:txBody>
      </p:sp>
      <p:sp>
        <p:nvSpPr>
          <p:cNvPr id="3" name="Объект 2"/>
          <p:cNvSpPr>
            <a:spLocks noGrp="1"/>
          </p:cNvSpPr>
          <p:nvPr>
            <p:ph idx="1"/>
          </p:nvPr>
        </p:nvSpPr>
        <p:spPr>
          <a:xfrm>
            <a:off x="203200" y="5346169"/>
            <a:ext cx="6079067" cy="1147764"/>
          </a:xfrm>
        </p:spPr>
        <p:txBody>
          <a:bodyPr>
            <a:normAutofit fontScale="70000" lnSpcReduction="20000"/>
          </a:bodyPr>
          <a:lstStyle/>
          <a:p>
            <a:pPr marL="0" indent="0" algn="ctr">
              <a:buNone/>
            </a:pPr>
            <a:r>
              <a:rPr lang="ru-RU" dirty="0" smtClean="0"/>
              <a:t>В. Распопов на </a:t>
            </a:r>
            <a:r>
              <a:rPr lang="ru-RU" dirty="0"/>
              <a:t>вороном буденновце Кодексе (</a:t>
            </a:r>
            <a:r>
              <a:rPr lang="ru-RU" dirty="0" smtClean="0"/>
              <a:t>Извет-Бельгия</a:t>
            </a:r>
            <a:r>
              <a:rPr lang="ru-RU" dirty="0"/>
              <a:t>), 1948 г. р., конзавода имени Первой Конной армии (заводская кличка </a:t>
            </a:r>
            <a:r>
              <a:rPr lang="ru-RU" dirty="0" err="1"/>
              <a:t>Ибинг</a:t>
            </a:r>
            <a:r>
              <a:rPr lang="ru-RU" dirty="0"/>
              <a:t>) занял четвертое место в Кубке СССР на 1 Спартакиаде. </a:t>
            </a:r>
          </a:p>
        </p:txBody>
      </p:sp>
      <p:sp>
        <p:nvSpPr>
          <p:cNvPr id="4" name="Прямоугольник 3"/>
          <p:cNvSpPr/>
          <p:nvPr/>
        </p:nvSpPr>
        <p:spPr>
          <a:xfrm>
            <a:off x="186267" y="878979"/>
            <a:ext cx="6096000" cy="4524315"/>
          </a:xfrm>
          <a:prstGeom prst="rect">
            <a:avLst/>
          </a:prstGeom>
        </p:spPr>
        <p:txBody>
          <a:bodyPr>
            <a:spAutoFit/>
          </a:bodyPr>
          <a:lstStyle/>
          <a:p>
            <a:pPr algn="ctr"/>
            <a:r>
              <a:rPr lang="ru-RU" dirty="0" smtClean="0">
                <a:latin typeface="Arial" panose="020B0604020202020204" pitchFamily="34" charset="0"/>
                <a:cs typeface="Arial" panose="020B0604020202020204" pitchFamily="34" charset="0"/>
              </a:rPr>
              <a:t>Мастер </a:t>
            </a:r>
            <a:r>
              <a:rPr lang="ru-RU" dirty="0">
                <a:latin typeface="Arial" panose="020B0604020202020204" pitchFamily="34" charset="0"/>
                <a:cs typeface="Arial" panose="020B0604020202020204" pitchFamily="34" charset="0"/>
              </a:rPr>
              <a:t>спорта СССР (1955 г.), судья республиканской категории (1971 г.), неоднократный призер международных соревнований, чемпион СССР (1960 г.), неоднократный призер всесоюзных соревнований по преодолению препятствий. Родился в 1927 г. на станции Долгая Орловской области в семье служащих. Начал заниматься конным спортом в 1944 г. в армии. Окончил кавалерийское училище в 1947 г. и служил инструктором в манеже Министерства обороны СССР. В чемпионатах страны начал участвовать с 1955 г., с 1955 по 1961 г. входил в состав сборной СССР по конкуру. С 1953 по 1962 г. находился в составе конноспортивной команды ЦСКА. Вышел в запас в звании старшего лейтенанта. С 1962 г. </a:t>
            </a:r>
            <a:r>
              <a:rPr lang="ru-RU" dirty="0" smtClean="0">
                <a:latin typeface="Arial" panose="020B0604020202020204" pitchFamily="34" charset="0"/>
                <a:cs typeface="Arial" panose="020B0604020202020204" pitchFamily="34" charset="0"/>
              </a:rPr>
              <a:t>работал </a:t>
            </a:r>
            <a:r>
              <a:rPr lang="ru-RU" dirty="0">
                <a:latin typeface="Arial" panose="020B0604020202020204" pitchFamily="34" charset="0"/>
                <a:cs typeface="Arial" panose="020B0604020202020204" pitchFamily="34" charset="0"/>
              </a:rPr>
              <a:t>тренером в различных конноспортивных школах. Награжден медалями. </a:t>
            </a:r>
          </a:p>
        </p:txBody>
      </p:sp>
      <p:sp>
        <p:nvSpPr>
          <p:cNvPr id="5" name="Прямоугольник 4"/>
          <p:cNvSpPr/>
          <p:nvPr/>
        </p:nvSpPr>
        <p:spPr>
          <a:xfrm>
            <a:off x="8569598" y="6309267"/>
            <a:ext cx="3622402" cy="369332"/>
          </a:xfrm>
          <a:prstGeom prst="rect">
            <a:avLst/>
          </a:prstGeom>
        </p:spPr>
        <p:txBody>
          <a:bodyPr wrap="none">
            <a:spAutoFit/>
          </a:bodyPr>
          <a:lstStyle/>
          <a:p>
            <a:r>
              <a:rPr lang="ru-RU" i="1" dirty="0"/>
              <a:t>На снимке: В. П. Распопов в 1960 г.</a:t>
            </a:r>
            <a:endParaRPr lang="ru-RU" dirty="0"/>
          </a:p>
        </p:txBody>
      </p:sp>
    </p:spTree>
    <p:extLst>
      <p:ext uri="{BB962C8B-B14F-4D97-AF65-F5344CB8AC3E}">
        <p14:creationId xmlns:p14="http://schemas.microsoft.com/office/powerpoint/2010/main" val="31764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Уткин </a:t>
            </a:r>
          </a:p>
        </p:txBody>
      </p:sp>
      <p:sp>
        <p:nvSpPr>
          <p:cNvPr id="3" name="Объект 2"/>
          <p:cNvSpPr>
            <a:spLocks noGrp="1"/>
          </p:cNvSpPr>
          <p:nvPr>
            <p:ph idx="1"/>
          </p:nvPr>
        </p:nvSpPr>
        <p:spPr/>
        <p:txBody>
          <a:bodyPr/>
          <a:lstStyle/>
          <a:p>
            <a:pPr marL="0" indent="0" algn="ctr">
              <a:buNone/>
            </a:pPr>
            <a:r>
              <a:rPr lang="ru-RU" dirty="0" smtClean="0"/>
              <a:t>Мастер спорта СССР на </a:t>
            </a:r>
            <a:r>
              <a:rPr lang="ru-RU" dirty="0" err="1"/>
              <a:t>тракенено</a:t>
            </a:r>
            <a:r>
              <a:rPr lang="ru-RU" dirty="0"/>
              <a:t>-венгерском Пластуне (</a:t>
            </a:r>
            <a:r>
              <a:rPr lang="ru-RU" dirty="0" smtClean="0"/>
              <a:t>Парнас-</a:t>
            </a:r>
            <a:r>
              <a:rPr lang="ru-RU" dirty="0" err="1" smtClean="0"/>
              <a:t>Воприка</a:t>
            </a:r>
            <a:r>
              <a:rPr lang="ru-RU" dirty="0"/>
              <a:t>), 1950 г. р., конзавода имени К. Е. Ворошилова стал чемпионом в Кубке на II Спартакиаде народов СССР, а в Высшем классе занял четвертое место. </a:t>
            </a:r>
          </a:p>
        </p:txBody>
      </p:sp>
    </p:spTree>
    <p:extLst>
      <p:ext uri="{BB962C8B-B14F-4D97-AF65-F5344CB8AC3E}">
        <p14:creationId xmlns:p14="http://schemas.microsoft.com/office/powerpoint/2010/main" val="2142871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1013</TotalTime>
  <Words>4011</Words>
  <Application>Microsoft Office PowerPoint</Application>
  <PresentationFormat>Произвольный</PresentationFormat>
  <Paragraphs>178</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Апекс</vt:lpstr>
      <vt:lpstr>Зал славы КСК «ЦСКА»</vt:lpstr>
      <vt:lpstr>Мы наследники славы конных бойцов,  Легендарных героев спорта.  Их победы в музеях и в сердце храним.  Чтобы  всадник и конь занимал пьедестал,  Мы свой труд и талант отдадим!</vt:lpstr>
      <vt:lpstr>Советские спортсмены-конники впервые приняли участие в XV Олимпийских играх в 1952 году- в г. Хельсинки</vt:lpstr>
      <vt:lpstr>Презентация PowerPoint</vt:lpstr>
      <vt:lpstr>Олимпийские игры в Токио в 1964 г. На тренировке - члены олимпийской сборной по троеборью:  Г. Газюмов на Грани (справа), Б. Коньков на Румбе (слева), А. Соколов на Спруте (в глубине кадра)</vt:lpstr>
      <vt:lpstr>Советские троеборцы на чемпионате Европы в Англии в 1962 г. Слева направо: Б. Коньков, Г. Газюмов, Л. Баклышкин </vt:lpstr>
      <vt:lpstr>Презентация PowerPoint</vt:lpstr>
      <vt:lpstr>Распопов Владимир Павлович</vt:lpstr>
      <vt:lpstr>В. Уткин </vt:lpstr>
      <vt:lpstr>Куйбышев Валериан Никанорович</vt:lpstr>
      <vt:lpstr>Куйбышев Валериан Никанорович</vt:lpstr>
      <vt:lpstr>Лилов Борис Михайлович</vt:lpstr>
      <vt:lpstr>Презентация PowerPoint</vt:lpstr>
      <vt:lpstr>А. Второв</vt:lpstr>
      <vt:lpstr> Победитель спартакиадных соревнований в выездке по программе Большой приз</vt:lpstr>
      <vt:lpstr>Филатов Сергей Иванович</vt:lpstr>
      <vt:lpstr>Сергей Иванович Филатов </vt:lpstr>
      <vt:lpstr>Баклышкин Лев Павлович</vt:lpstr>
      <vt:lpstr>Презентация PowerPoint</vt:lpstr>
      <vt:lpstr>Презентация PowerPoint</vt:lpstr>
      <vt:lpstr>Евдокимов  Александр Михайлович</vt:lpstr>
      <vt:lpstr>Волков Валерий Яковлевич</vt:lpstr>
      <vt:lpstr>Рогожин Сергей Николаевич</vt:lpstr>
      <vt:lpstr>Алеутдинов Андрей Андреевич</vt:lpstr>
      <vt:lpstr>Презентация PowerPoint</vt:lpstr>
      <vt:lpstr>           Валентин Васильевич Мишин </vt:lpstr>
      <vt:lpstr>Презентация PowerPoint</vt:lpstr>
      <vt:lpstr>Презентация PowerPoint</vt:lpstr>
      <vt:lpstr>Иван Александрович Калита  (14.01.1927 - 29.03.1996)</vt:lpstr>
      <vt:lpstr>Чемпион VI Спартакиады народов СССР  И. Калита на Тарифе </vt:lpstr>
      <vt:lpstr>Презентация PowerPoint</vt:lpstr>
      <vt:lpstr>Презентация PowerPoint</vt:lpstr>
      <vt:lpstr>Чемпионы Спартакиад народов СССР Е. Петушкова на Пепле  (V Спартакиада),  И. Калита на Тарифе (VI),  И. Кизимов на Ихоре (IV)</vt:lpstr>
      <vt:lpstr>Презентация PowerPoint</vt:lpstr>
      <vt:lpstr>Презентация PowerPoint</vt:lpstr>
      <vt:lpstr>Шабайло Эрнест Трофимович</vt:lpstr>
      <vt:lpstr>Презентация PowerPoint</vt:lpstr>
      <vt:lpstr>Презентация PowerPoint</vt:lpstr>
      <vt:lpstr>Фаворский Андрей Максимович</vt:lpstr>
      <vt:lpstr>Презентация PowerPoint</vt:lpstr>
      <vt:lpstr>Матвеев Виктор Николаевич</vt:lpstr>
      <vt:lpstr>Михаил Копейкин</vt:lpstr>
      <vt:lpstr>Приходько  Виктор Максимович</vt:lpstr>
      <vt:lpstr>Тишкин Владимир Тагирович </vt:lpstr>
      <vt:lpstr>Ланюгин Владимир Васильевич</vt:lpstr>
      <vt:lpstr>Макарова Татьяна Ростиславовна</vt:lpstr>
      <vt:lpstr>Первые Всемирные Военные Игры Рим-1995 Бронзовые призёры: Панченко  Владимир, Гудзюк Василий, Тикот Эдуард, Новосадова Ольга </vt:lpstr>
      <vt:lpstr>Гудзюк Василий Иванович</vt:lpstr>
      <vt:lpstr>Новосадова Ольга </vt:lpstr>
      <vt:lpstr>Валентина Сергиенко</vt:lpstr>
      <vt:lpstr>Презентация PowerPoint</vt:lpstr>
      <vt:lpstr>Презентация PowerPoint</vt:lpstr>
      <vt:lpstr>Презентация PowerPoint</vt:lpstr>
      <vt:lpstr>БУДУЩЕЕ ЗА НАМИ  </vt:lpstr>
      <vt:lpstr>      Фотоматериалы взяты с сайтов: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Зал славы КСК «ЦСКА»</dc:title>
  <dc:creator>irishka</dc:creator>
  <cp:lastModifiedBy>Admin</cp:lastModifiedBy>
  <cp:revision>95</cp:revision>
  <cp:lastPrinted>2016-02-23T00:30:53Z</cp:lastPrinted>
  <dcterms:created xsi:type="dcterms:W3CDTF">2016-01-26T08:46:26Z</dcterms:created>
  <dcterms:modified xsi:type="dcterms:W3CDTF">2016-02-28T08:16:46Z</dcterms:modified>
</cp:coreProperties>
</file>